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7" r:id="rId2"/>
    <p:sldId id="376" r:id="rId3"/>
    <p:sldId id="417" r:id="rId4"/>
    <p:sldId id="431" r:id="rId5"/>
    <p:sldId id="432" r:id="rId6"/>
    <p:sldId id="433" r:id="rId7"/>
    <p:sldId id="434" r:id="rId8"/>
    <p:sldId id="435" r:id="rId9"/>
    <p:sldId id="436" r:id="rId10"/>
    <p:sldId id="437" r:id="rId11"/>
    <p:sldId id="416" r:id="rId12"/>
    <p:sldId id="420" r:id="rId13"/>
    <p:sldId id="423" r:id="rId14"/>
    <p:sldId id="421" r:id="rId15"/>
    <p:sldId id="393" r:id="rId16"/>
    <p:sldId id="414" r:id="rId17"/>
    <p:sldId id="424" r:id="rId18"/>
    <p:sldId id="396" r:id="rId19"/>
    <p:sldId id="397" r:id="rId20"/>
    <p:sldId id="398" r:id="rId21"/>
    <p:sldId id="401" r:id="rId22"/>
    <p:sldId id="399" r:id="rId23"/>
    <p:sldId id="400" r:id="rId24"/>
    <p:sldId id="402" r:id="rId25"/>
    <p:sldId id="403" r:id="rId26"/>
    <p:sldId id="361" r:id="rId27"/>
    <p:sldId id="404" r:id="rId28"/>
    <p:sldId id="411" r:id="rId29"/>
    <p:sldId id="410" r:id="rId30"/>
    <p:sldId id="363" r:id="rId31"/>
    <p:sldId id="408" r:id="rId32"/>
    <p:sldId id="366" r:id="rId33"/>
    <p:sldId id="340" r:id="rId34"/>
    <p:sldId id="341" r:id="rId35"/>
    <p:sldId id="427" r:id="rId36"/>
    <p:sldId id="428" r:id="rId37"/>
    <p:sldId id="429" r:id="rId38"/>
    <p:sldId id="430" r:id="rId39"/>
    <p:sldId id="418" r:id="rId40"/>
    <p:sldId id="327"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81" autoAdjust="0"/>
  </p:normalViewPr>
  <p:slideViewPr>
    <p:cSldViewPr>
      <p:cViewPr varScale="1">
        <p:scale>
          <a:sx n="87" d="100"/>
          <a:sy n="87" d="100"/>
        </p:scale>
        <p:origin x="230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B6D50-FDAE-4827-BBA4-9C9BDE63B319}" type="doc">
      <dgm:prSet loTypeId="urn:microsoft.com/office/officeart/2005/8/layout/pyramid1" loCatId="pyramid" qsTypeId="urn:microsoft.com/office/officeart/2005/8/quickstyle/3d1" qsCatId="3D" csTypeId="urn:microsoft.com/office/officeart/2005/8/colors/accent1_2" csCatId="accent1" phldr="1"/>
      <dgm:spPr/>
    </dgm:pt>
    <dgm:pt modelId="{629C46B5-DC13-4DE9-A764-6A543580F0C3}">
      <dgm:prSet phldrT="[Text]">
        <dgm:style>
          <a:lnRef idx="1">
            <a:schemeClr val="accent1"/>
          </a:lnRef>
          <a:fillRef idx="2">
            <a:schemeClr val="accent1"/>
          </a:fillRef>
          <a:effectRef idx="1">
            <a:schemeClr val="accent1"/>
          </a:effectRef>
          <a:fontRef idx="minor">
            <a:schemeClr val="dk1"/>
          </a:fontRef>
        </dgm:style>
      </dgm:prSet>
      <dgm:spPr>
        <a:solidFill>
          <a:schemeClr val="accent3">
            <a:lumMod val="20000"/>
            <a:lumOff val="80000"/>
          </a:schemeClr>
        </a:solidFill>
        <a:ln/>
      </dgm:spPr>
      <dgm:t>
        <a:bodyPr/>
        <a:lstStyle/>
        <a:p>
          <a:r>
            <a:rPr lang="en-GB" b="1" dirty="0" smtClean="0">
              <a:solidFill>
                <a:srgbClr val="000099"/>
              </a:solidFill>
              <a:effectLst/>
            </a:rPr>
            <a:t>Critique</a:t>
          </a:r>
          <a:endParaRPr lang="en-GB" b="1" dirty="0">
            <a:solidFill>
              <a:srgbClr val="000099"/>
            </a:solidFill>
            <a:effectLst/>
          </a:endParaRPr>
        </a:p>
      </dgm:t>
    </dgm:pt>
    <dgm:pt modelId="{BB7B891D-B47E-4E60-8FD4-7C28E16D437A}" type="parTrans" cxnId="{CE70F78C-83CD-4C44-86FA-87C4023972EA}">
      <dgm:prSet/>
      <dgm:spPr/>
      <dgm:t>
        <a:bodyPr/>
        <a:lstStyle/>
        <a:p>
          <a:endParaRPr lang="en-GB"/>
        </a:p>
      </dgm:t>
    </dgm:pt>
    <dgm:pt modelId="{1333608A-F41A-4072-96D1-598B0CE04F16}" type="sibTrans" cxnId="{CE70F78C-83CD-4C44-86FA-87C4023972EA}">
      <dgm:prSet/>
      <dgm:spPr/>
      <dgm:t>
        <a:bodyPr/>
        <a:lstStyle/>
        <a:p>
          <a:endParaRPr lang="en-GB"/>
        </a:p>
      </dgm:t>
    </dgm:pt>
    <dgm:pt modelId="{7759D10B-5D7D-4D08-85F0-175B9898D697}">
      <dgm:prSet phldrT="[Text]"/>
      <dgm:spPr>
        <a:solidFill>
          <a:schemeClr val="accent3">
            <a:lumMod val="60000"/>
            <a:lumOff val="40000"/>
          </a:schemeClr>
        </a:solidFill>
      </dgm:spPr>
      <dgm:t>
        <a:bodyPr/>
        <a:lstStyle/>
        <a:p>
          <a:r>
            <a:rPr lang="en-GB" dirty="0" smtClean="0">
              <a:solidFill>
                <a:srgbClr val="000099"/>
              </a:solidFill>
              <a:effectLst>
                <a:outerShdw blurRad="38100" dist="38100" dir="2700000" algn="tl">
                  <a:srgbClr val="000000">
                    <a:alpha val="43137"/>
                  </a:srgbClr>
                </a:outerShdw>
              </a:effectLst>
            </a:rPr>
            <a:t>Summary</a:t>
          </a:r>
          <a:endParaRPr lang="en-GB" dirty="0">
            <a:solidFill>
              <a:srgbClr val="000099"/>
            </a:solidFill>
            <a:effectLst>
              <a:outerShdw blurRad="38100" dist="38100" dir="2700000" algn="tl">
                <a:srgbClr val="000000">
                  <a:alpha val="43137"/>
                </a:srgbClr>
              </a:outerShdw>
            </a:effectLst>
          </a:endParaRPr>
        </a:p>
      </dgm:t>
    </dgm:pt>
    <dgm:pt modelId="{D64C32DF-0A47-40EE-A7E8-0B6FD84C6385}" type="parTrans" cxnId="{9407D234-1589-415C-9AF5-EA8F09D96A78}">
      <dgm:prSet/>
      <dgm:spPr/>
      <dgm:t>
        <a:bodyPr/>
        <a:lstStyle/>
        <a:p>
          <a:endParaRPr lang="en-GB"/>
        </a:p>
      </dgm:t>
    </dgm:pt>
    <dgm:pt modelId="{D0B4AD61-7721-48F3-A0A9-07F659E9AD5C}" type="sibTrans" cxnId="{9407D234-1589-415C-9AF5-EA8F09D96A78}">
      <dgm:prSet/>
      <dgm:spPr/>
      <dgm:t>
        <a:bodyPr/>
        <a:lstStyle/>
        <a:p>
          <a:endParaRPr lang="en-GB"/>
        </a:p>
      </dgm:t>
    </dgm:pt>
    <dgm:pt modelId="{58C29F04-6D88-43F1-99BD-9B63568C55D8}">
      <dgm:prSet phldrT="[Text]"/>
      <dgm:spPr>
        <a:solidFill>
          <a:srgbClr val="92D050"/>
        </a:solidFill>
      </dgm:spPr>
      <dgm:t>
        <a:bodyPr/>
        <a:lstStyle/>
        <a:p>
          <a:r>
            <a:rPr lang="en-GB" dirty="0" smtClean="0">
              <a:solidFill>
                <a:srgbClr val="000099"/>
              </a:solidFill>
              <a:effectLst>
                <a:outerShdw blurRad="38100" dist="38100" dir="2700000" algn="tl">
                  <a:srgbClr val="000000">
                    <a:alpha val="43137"/>
                  </a:srgbClr>
                </a:outerShdw>
              </a:effectLst>
            </a:rPr>
            <a:t>Paraphrase</a:t>
          </a:r>
          <a:endParaRPr lang="en-GB" dirty="0">
            <a:solidFill>
              <a:srgbClr val="000099"/>
            </a:solidFill>
            <a:effectLst>
              <a:outerShdw blurRad="38100" dist="38100" dir="2700000" algn="tl">
                <a:srgbClr val="000000">
                  <a:alpha val="43137"/>
                </a:srgbClr>
              </a:outerShdw>
            </a:effectLst>
          </a:endParaRPr>
        </a:p>
      </dgm:t>
    </dgm:pt>
    <dgm:pt modelId="{9F159246-3BA5-42D7-82C4-2CD894464F61}" type="parTrans" cxnId="{CF80D3C8-1F9D-4CF1-9537-0F136297E85A}">
      <dgm:prSet/>
      <dgm:spPr/>
      <dgm:t>
        <a:bodyPr/>
        <a:lstStyle/>
        <a:p>
          <a:endParaRPr lang="en-GB"/>
        </a:p>
      </dgm:t>
    </dgm:pt>
    <dgm:pt modelId="{38785A68-2652-4E6F-9B85-EA934C9C5BA5}" type="sibTrans" cxnId="{CF80D3C8-1F9D-4CF1-9537-0F136297E85A}">
      <dgm:prSet/>
      <dgm:spPr/>
      <dgm:t>
        <a:bodyPr/>
        <a:lstStyle/>
        <a:p>
          <a:endParaRPr lang="en-GB"/>
        </a:p>
      </dgm:t>
    </dgm:pt>
    <dgm:pt modelId="{0C560F8C-8FC6-4291-A1E5-01E360C2AEFE}">
      <dgm:prSet phldrT="[Text]"/>
      <dgm:spPr>
        <a:solidFill>
          <a:srgbClr val="00B050"/>
        </a:solidFill>
      </dgm:spPr>
      <dgm:t>
        <a:bodyPr/>
        <a:lstStyle/>
        <a:p>
          <a:r>
            <a:rPr lang="en-GB" dirty="0" smtClean="0">
              <a:solidFill>
                <a:srgbClr val="000099"/>
              </a:solidFill>
              <a:effectLst>
                <a:outerShdw blurRad="38100" dist="38100" dir="2700000" algn="tl">
                  <a:srgbClr val="000000">
                    <a:alpha val="43137"/>
                  </a:srgbClr>
                </a:outerShdw>
              </a:effectLst>
            </a:rPr>
            <a:t>Direct quote</a:t>
          </a:r>
          <a:endParaRPr lang="en-GB" dirty="0">
            <a:solidFill>
              <a:srgbClr val="000099"/>
            </a:solidFill>
            <a:effectLst>
              <a:outerShdw blurRad="38100" dist="38100" dir="2700000" algn="tl">
                <a:srgbClr val="000000">
                  <a:alpha val="43137"/>
                </a:srgbClr>
              </a:outerShdw>
            </a:effectLst>
          </a:endParaRPr>
        </a:p>
      </dgm:t>
    </dgm:pt>
    <dgm:pt modelId="{9CF3FC20-FB24-4546-A723-96588CACFB52}" type="parTrans" cxnId="{AFB3517E-039A-4704-9056-4D1DFDB09D78}">
      <dgm:prSet/>
      <dgm:spPr/>
      <dgm:t>
        <a:bodyPr/>
        <a:lstStyle/>
        <a:p>
          <a:endParaRPr lang="en-GB"/>
        </a:p>
      </dgm:t>
    </dgm:pt>
    <dgm:pt modelId="{A46849CC-4702-4616-B2E5-65F3ED56E062}" type="sibTrans" cxnId="{AFB3517E-039A-4704-9056-4D1DFDB09D78}">
      <dgm:prSet/>
      <dgm:spPr/>
      <dgm:t>
        <a:bodyPr/>
        <a:lstStyle/>
        <a:p>
          <a:endParaRPr lang="en-GB"/>
        </a:p>
      </dgm:t>
    </dgm:pt>
    <dgm:pt modelId="{BAAC1E16-80B3-42B9-943F-A841472253C7}" type="pres">
      <dgm:prSet presAssocID="{74BB6D50-FDAE-4827-BBA4-9C9BDE63B319}" presName="Name0" presStyleCnt="0">
        <dgm:presLayoutVars>
          <dgm:dir/>
          <dgm:animLvl val="lvl"/>
          <dgm:resizeHandles val="exact"/>
        </dgm:presLayoutVars>
      </dgm:prSet>
      <dgm:spPr/>
    </dgm:pt>
    <dgm:pt modelId="{16DB9786-8386-4566-AA98-52C210F0F732}" type="pres">
      <dgm:prSet presAssocID="{629C46B5-DC13-4DE9-A764-6A543580F0C3}" presName="Name8" presStyleCnt="0"/>
      <dgm:spPr/>
    </dgm:pt>
    <dgm:pt modelId="{11D60C46-0354-4EAC-9031-9DE49414C6F2}" type="pres">
      <dgm:prSet presAssocID="{629C46B5-DC13-4DE9-A764-6A543580F0C3}" presName="level" presStyleLbl="node1" presStyleIdx="0" presStyleCnt="4">
        <dgm:presLayoutVars>
          <dgm:chMax val="1"/>
          <dgm:bulletEnabled val="1"/>
        </dgm:presLayoutVars>
      </dgm:prSet>
      <dgm:spPr/>
      <dgm:t>
        <a:bodyPr/>
        <a:lstStyle/>
        <a:p>
          <a:endParaRPr lang="en-GB"/>
        </a:p>
      </dgm:t>
    </dgm:pt>
    <dgm:pt modelId="{45C13614-E678-47FD-92B9-8B29541DACC9}" type="pres">
      <dgm:prSet presAssocID="{629C46B5-DC13-4DE9-A764-6A543580F0C3}" presName="levelTx" presStyleLbl="revTx" presStyleIdx="0" presStyleCnt="0">
        <dgm:presLayoutVars>
          <dgm:chMax val="1"/>
          <dgm:bulletEnabled val="1"/>
        </dgm:presLayoutVars>
      </dgm:prSet>
      <dgm:spPr/>
      <dgm:t>
        <a:bodyPr/>
        <a:lstStyle/>
        <a:p>
          <a:endParaRPr lang="en-GB"/>
        </a:p>
      </dgm:t>
    </dgm:pt>
    <dgm:pt modelId="{E2C929BA-F645-4850-8052-52CFD39BA3DD}" type="pres">
      <dgm:prSet presAssocID="{7759D10B-5D7D-4D08-85F0-175B9898D697}" presName="Name8" presStyleCnt="0"/>
      <dgm:spPr/>
    </dgm:pt>
    <dgm:pt modelId="{1C33ECBE-561F-4A73-BBEE-4C7A1FB6913F}" type="pres">
      <dgm:prSet presAssocID="{7759D10B-5D7D-4D08-85F0-175B9898D697}" presName="level" presStyleLbl="node1" presStyleIdx="1" presStyleCnt="4">
        <dgm:presLayoutVars>
          <dgm:chMax val="1"/>
          <dgm:bulletEnabled val="1"/>
        </dgm:presLayoutVars>
      </dgm:prSet>
      <dgm:spPr/>
      <dgm:t>
        <a:bodyPr/>
        <a:lstStyle/>
        <a:p>
          <a:endParaRPr lang="en-GB"/>
        </a:p>
      </dgm:t>
    </dgm:pt>
    <dgm:pt modelId="{5F80AFA9-6045-4580-ABDC-0D9F5B690C70}" type="pres">
      <dgm:prSet presAssocID="{7759D10B-5D7D-4D08-85F0-175B9898D697}" presName="levelTx" presStyleLbl="revTx" presStyleIdx="0" presStyleCnt="0">
        <dgm:presLayoutVars>
          <dgm:chMax val="1"/>
          <dgm:bulletEnabled val="1"/>
        </dgm:presLayoutVars>
      </dgm:prSet>
      <dgm:spPr/>
      <dgm:t>
        <a:bodyPr/>
        <a:lstStyle/>
        <a:p>
          <a:endParaRPr lang="en-GB"/>
        </a:p>
      </dgm:t>
    </dgm:pt>
    <dgm:pt modelId="{86691B60-4D86-40A8-9F70-027A1128EAB6}" type="pres">
      <dgm:prSet presAssocID="{58C29F04-6D88-43F1-99BD-9B63568C55D8}" presName="Name8" presStyleCnt="0"/>
      <dgm:spPr/>
    </dgm:pt>
    <dgm:pt modelId="{DB9B82FB-B294-4C88-8EBD-238F2CBA8AC6}" type="pres">
      <dgm:prSet presAssocID="{58C29F04-6D88-43F1-99BD-9B63568C55D8}" presName="level" presStyleLbl="node1" presStyleIdx="2" presStyleCnt="4">
        <dgm:presLayoutVars>
          <dgm:chMax val="1"/>
          <dgm:bulletEnabled val="1"/>
        </dgm:presLayoutVars>
      </dgm:prSet>
      <dgm:spPr/>
      <dgm:t>
        <a:bodyPr/>
        <a:lstStyle/>
        <a:p>
          <a:endParaRPr lang="en-GB"/>
        </a:p>
      </dgm:t>
    </dgm:pt>
    <dgm:pt modelId="{0FF74991-D699-4BE7-B222-36FBCE9288F8}" type="pres">
      <dgm:prSet presAssocID="{58C29F04-6D88-43F1-99BD-9B63568C55D8}" presName="levelTx" presStyleLbl="revTx" presStyleIdx="0" presStyleCnt="0">
        <dgm:presLayoutVars>
          <dgm:chMax val="1"/>
          <dgm:bulletEnabled val="1"/>
        </dgm:presLayoutVars>
      </dgm:prSet>
      <dgm:spPr/>
      <dgm:t>
        <a:bodyPr/>
        <a:lstStyle/>
        <a:p>
          <a:endParaRPr lang="en-GB"/>
        </a:p>
      </dgm:t>
    </dgm:pt>
    <dgm:pt modelId="{24531912-474F-4571-862C-09D6CE52262D}" type="pres">
      <dgm:prSet presAssocID="{0C560F8C-8FC6-4291-A1E5-01E360C2AEFE}" presName="Name8" presStyleCnt="0"/>
      <dgm:spPr/>
    </dgm:pt>
    <dgm:pt modelId="{AFF01FD2-706C-4707-960A-3DBF4F71038C}" type="pres">
      <dgm:prSet presAssocID="{0C560F8C-8FC6-4291-A1E5-01E360C2AEFE}" presName="level" presStyleLbl="node1" presStyleIdx="3" presStyleCnt="4">
        <dgm:presLayoutVars>
          <dgm:chMax val="1"/>
          <dgm:bulletEnabled val="1"/>
        </dgm:presLayoutVars>
      </dgm:prSet>
      <dgm:spPr/>
      <dgm:t>
        <a:bodyPr/>
        <a:lstStyle/>
        <a:p>
          <a:endParaRPr lang="en-GB"/>
        </a:p>
      </dgm:t>
    </dgm:pt>
    <dgm:pt modelId="{F7F372A1-0CD7-452A-90C3-1011502006A5}" type="pres">
      <dgm:prSet presAssocID="{0C560F8C-8FC6-4291-A1E5-01E360C2AEFE}" presName="levelTx" presStyleLbl="revTx" presStyleIdx="0" presStyleCnt="0">
        <dgm:presLayoutVars>
          <dgm:chMax val="1"/>
          <dgm:bulletEnabled val="1"/>
        </dgm:presLayoutVars>
      </dgm:prSet>
      <dgm:spPr/>
      <dgm:t>
        <a:bodyPr/>
        <a:lstStyle/>
        <a:p>
          <a:endParaRPr lang="en-GB"/>
        </a:p>
      </dgm:t>
    </dgm:pt>
  </dgm:ptLst>
  <dgm:cxnLst>
    <dgm:cxn modelId="{2FA934EC-DAD7-490F-AF95-34C1CB26C919}" type="presOf" srcId="{629C46B5-DC13-4DE9-A764-6A543580F0C3}" destId="{11D60C46-0354-4EAC-9031-9DE49414C6F2}" srcOrd="0" destOrd="0" presId="urn:microsoft.com/office/officeart/2005/8/layout/pyramid1"/>
    <dgm:cxn modelId="{CBE63F67-53DC-4DA4-A41D-FD033425C9FE}" type="presOf" srcId="{58C29F04-6D88-43F1-99BD-9B63568C55D8}" destId="{DB9B82FB-B294-4C88-8EBD-238F2CBA8AC6}" srcOrd="0" destOrd="0" presId="urn:microsoft.com/office/officeart/2005/8/layout/pyramid1"/>
    <dgm:cxn modelId="{CF80D3C8-1F9D-4CF1-9537-0F136297E85A}" srcId="{74BB6D50-FDAE-4827-BBA4-9C9BDE63B319}" destId="{58C29F04-6D88-43F1-99BD-9B63568C55D8}" srcOrd="2" destOrd="0" parTransId="{9F159246-3BA5-42D7-82C4-2CD894464F61}" sibTransId="{38785A68-2652-4E6F-9B85-EA934C9C5BA5}"/>
    <dgm:cxn modelId="{AFB3517E-039A-4704-9056-4D1DFDB09D78}" srcId="{74BB6D50-FDAE-4827-BBA4-9C9BDE63B319}" destId="{0C560F8C-8FC6-4291-A1E5-01E360C2AEFE}" srcOrd="3" destOrd="0" parTransId="{9CF3FC20-FB24-4546-A723-96588CACFB52}" sibTransId="{A46849CC-4702-4616-B2E5-65F3ED56E062}"/>
    <dgm:cxn modelId="{75CB25AF-D38E-45A3-AED9-602A2E0185D5}" type="presOf" srcId="{7759D10B-5D7D-4D08-85F0-175B9898D697}" destId="{1C33ECBE-561F-4A73-BBEE-4C7A1FB6913F}" srcOrd="0" destOrd="0" presId="urn:microsoft.com/office/officeart/2005/8/layout/pyramid1"/>
    <dgm:cxn modelId="{9407D234-1589-415C-9AF5-EA8F09D96A78}" srcId="{74BB6D50-FDAE-4827-BBA4-9C9BDE63B319}" destId="{7759D10B-5D7D-4D08-85F0-175B9898D697}" srcOrd="1" destOrd="0" parTransId="{D64C32DF-0A47-40EE-A7E8-0B6FD84C6385}" sibTransId="{D0B4AD61-7721-48F3-A0A9-07F659E9AD5C}"/>
    <dgm:cxn modelId="{6AFC0D13-55C6-4146-870B-ACD06A45BF20}" type="presOf" srcId="{0C560F8C-8FC6-4291-A1E5-01E360C2AEFE}" destId="{F7F372A1-0CD7-452A-90C3-1011502006A5}" srcOrd="1" destOrd="0" presId="urn:microsoft.com/office/officeart/2005/8/layout/pyramid1"/>
    <dgm:cxn modelId="{79371EEB-7948-4082-B21F-428A5F73E059}" type="presOf" srcId="{0C560F8C-8FC6-4291-A1E5-01E360C2AEFE}" destId="{AFF01FD2-706C-4707-960A-3DBF4F71038C}" srcOrd="0" destOrd="0" presId="urn:microsoft.com/office/officeart/2005/8/layout/pyramid1"/>
    <dgm:cxn modelId="{6E562DBA-57A7-4441-87F8-6E20E89B8CBD}" type="presOf" srcId="{629C46B5-DC13-4DE9-A764-6A543580F0C3}" destId="{45C13614-E678-47FD-92B9-8B29541DACC9}" srcOrd="1" destOrd="0" presId="urn:microsoft.com/office/officeart/2005/8/layout/pyramid1"/>
    <dgm:cxn modelId="{51D98322-2E3C-440B-9CDC-2B8A31184909}" type="presOf" srcId="{58C29F04-6D88-43F1-99BD-9B63568C55D8}" destId="{0FF74991-D699-4BE7-B222-36FBCE9288F8}" srcOrd="1" destOrd="0" presId="urn:microsoft.com/office/officeart/2005/8/layout/pyramid1"/>
    <dgm:cxn modelId="{6233A1CE-FB21-4F04-9B22-211CAF934F43}" type="presOf" srcId="{7759D10B-5D7D-4D08-85F0-175B9898D697}" destId="{5F80AFA9-6045-4580-ABDC-0D9F5B690C70}" srcOrd="1" destOrd="0" presId="urn:microsoft.com/office/officeart/2005/8/layout/pyramid1"/>
    <dgm:cxn modelId="{8AD791B7-5510-40AD-8FCE-7FF226A243C4}" type="presOf" srcId="{74BB6D50-FDAE-4827-BBA4-9C9BDE63B319}" destId="{BAAC1E16-80B3-42B9-943F-A841472253C7}" srcOrd="0" destOrd="0" presId="urn:microsoft.com/office/officeart/2005/8/layout/pyramid1"/>
    <dgm:cxn modelId="{CE70F78C-83CD-4C44-86FA-87C4023972EA}" srcId="{74BB6D50-FDAE-4827-BBA4-9C9BDE63B319}" destId="{629C46B5-DC13-4DE9-A764-6A543580F0C3}" srcOrd="0" destOrd="0" parTransId="{BB7B891D-B47E-4E60-8FD4-7C28E16D437A}" sibTransId="{1333608A-F41A-4072-96D1-598B0CE04F16}"/>
    <dgm:cxn modelId="{C2BB8840-BA86-4F50-9296-6054FCEFCB03}" type="presParOf" srcId="{BAAC1E16-80B3-42B9-943F-A841472253C7}" destId="{16DB9786-8386-4566-AA98-52C210F0F732}" srcOrd="0" destOrd="0" presId="urn:microsoft.com/office/officeart/2005/8/layout/pyramid1"/>
    <dgm:cxn modelId="{C2E50C5F-ED67-40BD-A482-CC7058BEB143}" type="presParOf" srcId="{16DB9786-8386-4566-AA98-52C210F0F732}" destId="{11D60C46-0354-4EAC-9031-9DE49414C6F2}" srcOrd="0" destOrd="0" presId="urn:microsoft.com/office/officeart/2005/8/layout/pyramid1"/>
    <dgm:cxn modelId="{2E33CF30-CCB2-4F4C-8351-219C4153951E}" type="presParOf" srcId="{16DB9786-8386-4566-AA98-52C210F0F732}" destId="{45C13614-E678-47FD-92B9-8B29541DACC9}" srcOrd="1" destOrd="0" presId="urn:microsoft.com/office/officeart/2005/8/layout/pyramid1"/>
    <dgm:cxn modelId="{099781AD-2663-4554-A174-E1984B73F5C4}" type="presParOf" srcId="{BAAC1E16-80B3-42B9-943F-A841472253C7}" destId="{E2C929BA-F645-4850-8052-52CFD39BA3DD}" srcOrd="1" destOrd="0" presId="urn:microsoft.com/office/officeart/2005/8/layout/pyramid1"/>
    <dgm:cxn modelId="{64C3FF49-8740-4DA5-B6D4-74157AA8BE47}" type="presParOf" srcId="{E2C929BA-F645-4850-8052-52CFD39BA3DD}" destId="{1C33ECBE-561F-4A73-BBEE-4C7A1FB6913F}" srcOrd="0" destOrd="0" presId="urn:microsoft.com/office/officeart/2005/8/layout/pyramid1"/>
    <dgm:cxn modelId="{BB547E45-C31B-42FF-AED0-17BEFACDFC13}" type="presParOf" srcId="{E2C929BA-F645-4850-8052-52CFD39BA3DD}" destId="{5F80AFA9-6045-4580-ABDC-0D9F5B690C70}" srcOrd="1" destOrd="0" presId="urn:microsoft.com/office/officeart/2005/8/layout/pyramid1"/>
    <dgm:cxn modelId="{31BB61BD-ABFF-4CD4-A027-47D41EE53460}" type="presParOf" srcId="{BAAC1E16-80B3-42B9-943F-A841472253C7}" destId="{86691B60-4D86-40A8-9F70-027A1128EAB6}" srcOrd="2" destOrd="0" presId="urn:microsoft.com/office/officeart/2005/8/layout/pyramid1"/>
    <dgm:cxn modelId="{6A6C1995-ADB9-4EDC-B888-9E83FB73FC3F}" type="presParOf" srcId="{86691B60-4D86-40A8-9F70-027A1128EAB6}" destId="{DB9B82FB-B294-4C88-8EBD-238F2CBA8AC6}" srcOrd="0" destOrd="0" presId="urn:microsoft.com/office/officeart/2005/8/layout/pyramid1"/>
    <dgm:cxn modelId="{38186EA4-DE86-4C58-8831-96C305A117FC}" type="presParOf" srcId="{86691B60-4D86-40A8-9F70-027A1128EAB6}" destId="{0FF74991-D699-4BE7-B222-36FBCE9288F8}" srcOrd="1" destOrd="0" presId="urn:microsoft.com/office/officeart/2005/8/layout/pyramid1"/>
    <dgm:cxn modelId="{46148C04-84B6-4D85-A9FD-6393C6E2B96E}" type="presParOf" srcId="{BAAC1E16-80B3-42B9-943F-A841472253C7}" destId="{24531912-474F-4571-862C-09D6CE52262D}" srcOrd="3" destOrd="0" presId="urn:microsoft.com/office/officeart/2005/8/layout/pyramid1"/>
    <dgm:cxn modelId="{702AAF74-3F46-4546-BB1F-49825C7C9869}" type="presParOf" srcId="{24531912-474F-4571-862C-09D6CE52262D}" destId="{AFF01FD2-706C-4707-960A-3DBF4F71038C}" srcOrd="0" destOrd="0" presId="urn:microsoft.com/office/officeart/2005/8/layout/pyramid1"/>
    <dgm:cxn modelId="{2326936C-9FED-4B57-985B-329D3C643887}" type="presParOf" srcId="{24531912-474F-4571-862C-09D6CE52262D}" destId="{F7F372A1-0CD7-452A-90C3-1011502006A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B6D50-FDAE-4827-BBA4-9C9BDE63B319}" type="doc">
      <dgm:prSet loTypeId="urn:microsoft.com/office/officeart/2005/8/layout/pyramid1" loCatId="pyramid" qsTypeId="urn:microsoft.com/office/officeart/2005/8/quickstyle/3d1" qsCatId="3D" csTypeId="urn:microsoft.com/office/officeart/2005/8/colors/accent1_2" csCatId="accent1" phldr="1"/>
      <dgm:spPr/>
    </dgm:pt>
    <dgm:pt modelId="{629C46B5-DC13-4DE9-A764-6A543580F0C3}">
      <dgm:prSet phldrT="[Text]">
        <dgm:style>
          <a:lnRef idx="1">
            <a:schemeClr val="accent1"/>
          </a:lnRef>
          <a:fillRef idx="2">
            <a:schemeClr val="accent1"/>
          </a:fillRef>
          <a:effectRef idx="1">
            <a:schemeClr val="accent1"/>
          </a:effectRef>
          <a:fontRef idx="minor">
            <a:schemeClr val="dk1"/>
          </a:fontRef>
        </dgm:style>
      </dgm:prSet>
      <dgm:spPr>
        <a:solidFill>
          <a:schemeClr val="accent3">
            <a:lumMod val="20000"/>
            <a:lumOff val="80000"/>
          </a:schemeClr>
        </a:solidFill>
        <a:ln/>
      </dgm:spPr>
      <dgm:t>
        <a:bodyPr/>
        <a:lstStyle/>
        <a:p>
          <a:r>
            <a:rPr lang="en-GB" b="1" dirty="0" smtClean="0">
              <a:solidFill>
                <a:srgbClr val="000099"/>
              </a:solidFill>
              <a:effectLst/>
            </a:rPr>
            <a:t>Critique</a:t>
          </a:r>
          <a:endParaRPr lang="en-GB" b="1" dirty="0">
            <a:solidFill>
              <a:srgbClr val="000099"/>
            </a:solidFill>
            <a:effectLst/>
          </a:endParaRPr>
        </a:p>
      </dgm:t>
    </dgm:pt>
    <dgm:pt modelId="{BB7B891D-B47E-4E60-8FD4-7C28E16D437A}" type="parTrans" cxnId="{CE70F78C-83CD-4C44-86FA-87C4023972EA}">
      <dgm:prSet/>
      <dgm:spPr/>
      <dgm:t>
        <a:bodyPr/>
        <a:lstStyle/>
        <a:p>
          <a:endParaRPr lang="en-GB"/>
        </a:p>
      </dgm:t>
    </dgm:pt>
    <dgm:pt modelId="{1333608A-F41A-4072-96D1-598B0CE04F16}" type="sibTrans" cxnId="{CE70F78C-83CD-4C44-86FA-87C4023972EA}">
      <dgm:prSet/>
      <dgm:spPr/>
      <dgm:t>
        <a:bodyPr/>
        <a:lstStyle/>
        <a:p>
          <a:endParaRPr lang="en-GB"/>
        </a:p>
      </dgm:t>
    </dgm:pt>
    <dgm:pt modelId="{7759D10B-5D7D-4D08-85F0-175B9898D697}">
      <dgm:prSet phldrT="[Text]"/>
      <dgm:spPr>
        <a:solidFill>
          <a:schemeClr val="accent3">
            <a:lumMod val="60000"/>
            <a:lumOff val="40000"/>
          </a:schemeClr>
        </a:solidFill>
      </dgm:spPr>
      <dgm:t>
        <a:bodyPr/>
        <a:lstStyle/>
        <a:p>
          <a:r>
            <a:rPr lang="en-GB" dirty="0" smtClean="0">
              <a:solidFill>
                <a:srgbClr val="000099"/>
              </a:solidFill>
              <a:effectLst>
                <a:outerShdw blurRad="38100" dist="38100" dir="2700000" algn="tl">
                  <a:srgbClr val="000000">
                    <a:alpha val="43137"/>
                  </a:srgbClr>
                </a:outerShdw>
              </a:effectLst>
            </a:rPr>
            <a:t>Summary</a:t>
          </a:r>
          <a:endParaRPr lang="en-GB" dirty="0">
            <a:solidFill>
              <a:srgbClr val="000099"/>
            </a:solidFill>
            <a:effectLst>
              <a:outerShdw blurRad="38100" dist="38100" dir="2700000" algn="tl">
                <a:srgbClr val="000000">
                  <a:alpha val="43137"/>
                </a:srgbClr>
              </a:outerShdw>
            </a:effectLst>
          </a:endParaRPr>
        </a:p>
      </dgm:t>
    </dgm:pt>
    <dgm:pt modelId="{D64C32DF-0A47-40EE-A7E8-0B6FD84C6385}" type="parTrans" cxnId="{9407D234-1589-415C-9AF5-EA8F09D96A78}">
      <dgm:prSet/>
      <dgm:spPr/>
      <dgm:t>
        <a:bodyPr/>
        <a:lstStyle/>
        <a:p>
          <a:endParaRPr lang="en-GB"/>
        </a:p>
      </dgm:t>
    </dgm:pt>
    <dgm:pt modelId="{D0B4AD61-7721-48F3-A0A9-07F659E9AD5C}" type="sibTrans" cxnId="{9407D234-1589-415C-9AF5-EA8F09D96A78}">
      <dgm:prSet/>
      <dgm:spPr/>
      <dgm:t>
        <a:bodyPr/>
        <a:lstStyle/>
        <a:p>
          <a:endParaRPr lang="en-GB"/>
        </a:p>
      </dgm:t>
    </dgm:pt>
    <dgm:pt modelId="{58C29F04-6D88-43F1-99BD-9B63568C55D8}">
      <dgm:prSet phldrT="[Text]"/>
      <dgm:spPr>
        <a:solidFill>
          <a:srgbClr val="92D050"/>
        </a:solidFill>
      </dgm:spPr>
      <dgm:t>
        <a:bodyPr/>
        <a:lstStyle/>
        <a:p>
          <a:r>
            <a:rPr lang="en-GB" dirty="0" smtClean="0">
              <a:solidFill>
                <a:srgbClr val="000099"/>
              </a:solidFill>
              <a:effectLst>
                <a:outerShdw blurRad="38100" dist="38100" dir="2700000" algn="tl">
                  <a:srgbClr val="000000">
                    <a:alpha val="43137"/>
                  </a:srgbClr>
                </a:outerShdw>
              </a:effectLst>
            </a:rPr>
            <a:t>Paraphrase</a:t>
          </a:r>
          <a:endParaRPr lang="en-GB" dirty="0">
            <a:solidFill>
              <a:srgbClr val="000099"/>
            </a:solidFill>
            <a:effectLst>
              <a:outerShdw blurRad="38100" dist="38100" dir="2700000" algn="tl">
                <a:srgbClr val="000000">
                  <a:alpha val="43137"/>
                </a:srgbClr>
              </a:outerShdw>
            </a:effectLst>
          </a:endParaRPr>
        </a:p>
      </dgm:t>
    </dgm:pt>
    <dgm:pt modelId="{9F159246-3BA5-42D7-82C4-2CD894464F61}" type="parTrans" cxnId="{CF80D3C8-1F9D-4CF1-9537-0F136297E85A}">
      <dgm:prSet/>
      <dgm:spPr/>
      <dgm:t>
        <a:bodyPr/>
        <a:lstStyle/>
        <a:p>
          <a:endParaRPr lang="en-GB"/>
        </a:p>
      </dgm:t>
    </dgm:pt>
    <dgm:pt modelId="{38785A68-2652-4E6F-9B85-EA934C9C5BA5}" type="sibTrans" cxnId="{CF80D3C8-1F9D-4CF1-9537-0F136297E85A}">
      <dgm:prSet/>
      <dgm:spPr/>
      <dgm:t>
        <a:bodyPr/>
        <a:lstStyle/>
        <a:p>
          <a:endParaRPr lang="en-GB"/>
        </a:p>
      </dgm:t>
    </dgm:pt>
    <dgm:pt modelId="{0C560F8C-8FC6-4291-A1E5-01E360C2AEFE}">
      <dgm:prSet phldrT="[Text]"/>
      <dgm:spPr>
        <a:solidFill>
          <a:srgbClr val="00B050"/>
        </a:solidFill>
      </dgm:spPr>
      <dgm:t>
        <a:bodyPr/>
        <a:lstStyle/>
        <a:p>
          <a:r>
            <a:rPr lang="en-GB" dirty="0" smtClean="0">
              <a:solidFill>
                <a:srgbClr val="000099"/>
              </a:solidFill>
              <a:effectLst>
                <a:outerShdw blurRad="38100" dist="38100" dir="2700000" algn="tl">
                  <a:srgbClr val="000000">
                    <a:alpha val="43137"/>
                  </a:srgbClr>
                </a:outerShdw>
              </a:effectLst>
            </a:rPr>
            <a:t>Direct quote</a:t>
          </a:r>
          <a:endParaRPr lang="en-GB" dirty="0">
            <a:solidFill>
              <a:srgbClr val="000099"/>
            </a:solidFill>
            <a:effectLst>
              <a:outerShdw blurRad="38100" dist="38100" dir="2700000" algn="tl">
                <a:srgbClr val="000000">
                  <a:alpha val="43137"/>
                </a:srgbClr>
              </a:outerShdw>
            </a:effectLst>
          </a:endParaRPr>
        </a:p>
      </dgm:t>
    </dgm:pt>
    <dgm:pt modelId="{9CF3FC20-FB24-4546-A723-96588CACFB52}" type="parTrans" cxnId="{AFB3517E-039A-4704-9056-4D1DFDB09D78}">
      <dgm:prSet/>
      <dgm:spPr/>
      <dgm:t>
        <a:bodyPr/>
        <a:lstStyle/>
        <a:p>
          <a:endParaRPr lang="en-GB"/>
        </a:p>
      </dgm:t>
    </dgm:pt>
    <dgm:pt modelId="{A46849CC-4702-4616-B2E5-65F3ED56E062}" type="sibTrans" cxnId="{AFB3517E-039A-4704-9056-4D1DFDB09D78}">
      <dgm:prSet/>
      <dgm:spPr/>
      <dgm:t>
        <a:bodyPr/>
        <a:lstStyle/>
        <a:p>
          <a:endParaRPr lang="en-GB"/>
        </a:p>
      </dgm:t>
    </dgm:pt>
    <dgm:pt modelId="{BAAC1E16-80B3-42B9-943F-A841472253C7}" type="pres">
      <dgm:prSet presAssocID="{74BB6D50-FDAE-4827-BBA4-9C9BDE63B319}" presName="Name0" presStyleCnt="0">
        <dgm:presLayoutVars>
          <dgm:dir/>
          <dgm:animLvl val="lvl"/>
          <dgm:resizeHandles val="exact"/>
        </dgm:presLayoutVars>
      </dgm:prSet>
      <dgm:spPr/>
    </dgm:pt>
    <dgm:pt modelId="{16DB9786-8386-4566-AA98-52C210F0F732}" type="pres">
      <dgm:prSet presAssocID="{629C46B5-DC13-4DE9-A764-6A543580F0C3}" presName="Name8" presStyleCnt="0"/>
      <dgm:spPr/>
    </dgm:pt>
    <dgm:pt modelId="{11D60C46-0354-4EAC-9031-9DE49414C6F2}" type="pres">
      <dgm:prSet presAssocID="{629C46B5-DC13-4DE9-A764-6A543580F0C3}" presName="level" presStyleLbl="node1" presStyleIdx="0" presStyleCnt="4">
        <dgm:presLayoutVars>
          <dgm:chMax val="1"/>
          <dgm:bulletEnabled val="1"/>
        </dgm:presLayoutVars>
      </dgm:prSet>
      <dgm:spPr/>
      <dgm:t>
        <a:bodyPr/>
        <a:lstStyle/>
        <a:p>
          <a:endParaRPr lang="en-GB"/>
        </a:p>
      </dgm:t>
    </dgm:pt>
    <dgm:pt modelId="{45C13614-E678-47FD-92B9-8B29541DACC9}" type="pres">
      <dgm:prSet presAssocID="{629C46B5-DC13-4DE9-A764-6A543580F0C3}" presName="levelTx" presStyleLbl="revTx" presStyleIdx="0" presStyleCnt="0">
        <dgm:presLayoutVars>
          <dgm:chMax val="1"/>
          <dgm:bulletEnabled val="1"/>
        </dgm:presLayoutVars>
      </dgm:prSet>
      <dgm:spPr/>
      <dgm:t>
        <a:bodyPr/>
        <a:lstStyle/>
        <a:p>
          <a:endParaRPr lang="en-GB"/>
        </a:p>
      </dgm:t>
    </dgm:pt>
    <dgm:pt modelId="{E2C929BA-F645-4850-8052-52CFD39BA3DD}" type="pres">
      <dgm:prSet presAssocID="{7759D10B-5D7D-4D08-85F0-175B9898D697}" presName="Name8" presStyleCnt="0"/>
      <dgm:spPr/>
    </dgm:pt>
    <dgm:pt modelId="{1C33ECBE-561F-4A73-BBEE-4C7A1FB6913F}" type="pres">
      <dgm:prSet presAssocID="{7759D10B-5D7D-4D08-85F0-175B9898D697}" presName="level" presStyleLbl="node1" presStyleIdx="1" presStyleCnt="4">
        <dgm:presLayoutVars>
          <dgm:chMax val="1"/>
          <dgm:bulletEnabled val="1"/>
        </dgm:presLayoutVars>
      </dgm:prSet>
      <dgm:spPr/>
      <dgm:t>
        <a:bodyPr/>
        <a:lstStyle/>
        <a:p>
          <a:endParaRPr lang="en-GB"/>
        </a:p>
      </dgm:t>
    </dgm:pt>
    <dgm:pt modelId="{5F80AFA9-6045-4580-ABDC-0D9F5B690C70}" type="pres">
      <dgm:prSet presAssocID="{7759D10B-5D7D-4D08-85F0-175B9898D697}" presName="levelTx" presStyleLbl="revTx" presStyleIdx="0" presStyleCnt="0">
        <dgm:presLayoutVars>
          <dgm:chMax val="1"/>
          <dgm:bulletEnabled val="1"/>
        </dgm:presLayoutVars>
      </dgm:prSet>
      <dgm:spPr/>
      <dgm:t>
        <a:bodyPr/>
        <a:lstStyle/>
        <a:p>
          <a:endParaRPr lang="en-GB"/>
        </a:p>
      </dgm:t>
    </dgm:pt>
    <dgm:pt modelId="{86691B60-4D86-40A8-9F70-027A1128EAB6}" type="pres">
      <dgm:prSet presAssocID="{58C29F04-6D88-43F1-99BD-9B63568C55D8}" presName="Name8" presStyleCnt="0"/>
      <dgm:spPr/>
    </dgm:pt>
    <dgm:pt modelId="{DB9B82FB-B294-4C88-8EBD-238F2CBA8AC6}" type="pres">
      <dgm:prSet presAssocID="{58C29F04-6D88-43F1-99BD-9B63568C55D8}" presName="level" presStyleLbl="node1" presStyleIdx="2" presStyleCnt="4">
        <dgm:presLayoutVars>
          <dgm:chMax val="1"/>
          <dgm:bulletEnabled val="1"/>
        </dgm:presLayoutVars>
      </dgm:prSet>
      <dgm:spPr/>
      <dgm:t>
        <a:bodyPr/>
        <a:lstStyle/>
        <a:p>
          <a:endParaRPr lang="en-GB"/>
        </a:p>
      </dgm:t>
    </dgm:pt>
    <dgm:pt modelId="{0FF74991-D699-4BE7-B222-36FBCE9288F8}" type="pres">
      <dgm:prSet presAssocID="{58C29F04-6D88-43F1-99BD-9B63568C55D8}" presName="levelTx" presStyleLbl="revTx" presStyleIdx="0" presStyleCnt="0">
        <dgm:presLayoutVars>
          <dgm:chMax val="1"/>
          <dgm:bulletEnabled val="1"/>
        </dgm:presLayoutVars>
      </dgm:prSet>
      <dgm:spPr/>
      <dgm:t>
        <a:bodyPr/>
        <a:lstStyle/>
        <a:p>
          <a:endParaRPr lang="en-GB"/>
        </a:p>
      </dgm:t>
    </dgm:pt>
    <dgm:pt modelId="{24531912-474F-4571-862C-09D6CE52262D}" type="pres">
      <dgm:prSet presAssocID="{0C560F8C-8FC6-4291-A1E5-01E360C2AEFE}" presName="Name8" presStyleCnt="0"/>
      <dgm:spPr/>
    </dgm:pt>
    <dgm:pt modelId="{AFF01FD2-706C-4707-960A-3DBF4F71038C}" type="pres">
      <dgm:prSet presAssocID="{0C560F8C-8FC6-4291-A1E5-01E360C2AEFE}" presName="level" presStyleLbl="node1" presStyleIdx="3" presStyleCnt="4">
        <dgm:presLayoutVars>
          <dgm:chMax val="1"/>
          <dgm:bulletEnabled val="1"/>
        </dgm:presLayoutVars>
      </dgm:prSet>
      <dgm:spPr/>
      <dgm:t>
        <a:bodyPr/>
        <a:lstStyle/>
        <a:p>
          <a:endParaRPr lang="en-GB"/>
        </a:p>
      </dgm:t>
    </dgm:pt>
    <dgm:pt modelId="{F7F372A1-0CD7-452A-90C3-1011502006A5}" type="pres">
      <dgm:prSet presAssocID="{0C560F8C-8FC6-4291-A1E5-01E360C2AEFE}" presName="levelTx" presStyleLbl="revTx" presStyleIdx="0" presStyleCnt="0">
        <dgm:presLayoutVars>
          <dgm:chMax val="1"/>
          <dgm:bulletEnabled val="1"/>
        </dgm:presLayoutVars>
      </dgm:prSet>
      <dgm:spPr/>
      <dgm:t>
        <a:bodyPr/>
        <a:lstStyle/>
        <a:p>
          <a:endParaRPr lang="en-GB"/>
        </a:p>
      </dgm:t>
    </dgm:pt>
  </dgm:ptLst>
  <dgm:cxnLst>
    <dgm:cxn modelId="{2FA934EC-DAD7-490F-AF95-34C1CB26C919}" type="presOf" srcId="{629C46B5-DC13-4DE9-A764-6A543580F0C3}" destId="{11D60C46-0354-4EAC-9031-9DE49414C6F2}" srcOrd="0" destOrd="0" presId="urn:microsoft.com/office/officeart/2005/8/layout/pyramid1"/>
    <dgm:cxn modelId="{CBE63F67-53DC-4DA4-A41D-FD033425C9FE}" type="presOf" srcId="{58C29F04-6D88-43F1-99BD-9B63568C55D8}" destId="{DB9B82FB-B294-4C88-8EBD-238F2CBA8AC6}" srcOrd="0" destOrd="0" presId="urn:microsoft.com/office/officeart/2005/8/layout/pyramid1"/>
    <dgm:cxn modelId="{CF80D3C8-1F9D-4CF1-9537-0F136297E85A}" srcId="{74BB6D50-FDAE-4827-BBA4-9C9BDE63B319}" destId="{58C29F04-6D88-43F1-99BD-9B63568C55D8}" srcOrd="2" destOrd="0" parTransId="{9F159246-3BA5-42D7-82C4-2CD894464F61}" sibTransId="{38785A68-2652-4E6F-9B85-EA934C9C5BA5}"/>
    <dgm:cxn modelId="{AFB3517E-039A-4704-9056-4D1DFDB09D78}" srcId="{74BB6D50-FDAE-4827-BBA4-9C9BDE63B319}" destId="{0C560F8C-8FC6-4291-A1E5-01E360C2AEFE}" srcOrd="3" destOrd="0" parTransId="{9CF3FC20-FB24-4546-A723-96588CACFB52}" sibTransId="{A46849CC-4702-4616-B2E5-65F3ED56E062}"/>
    <dgm:cxn modelId="{75CB25AF-D38E-45A3-AED9-602A2E0185D5}" type="presOf" srcId="{7759D10B-5D7D-4D08-85F0-175B9898D697}" destId="{1C33ECBE-561F-4A73-BBEE-4C7A1FB6913F}" srcOrd="0" destOrd="0" presId="urn:microsoft.com/office/officeart/2005/8/layout/pyramid1"/>
    <dgm:cxn modelId="{9407D234-1589-415C-9AF5-EA8F09D96A78}" srcId="{74BB6D50-FDAE-4827-BBA4-9C9BDE63B319}" destId="{7759D10B-5D7D-4D08-85F0-175B9898D697}" srcOrd="1" destOrd="0" parTransId="{D64C32DF-0A47-40EE-A7E8-0B6FD84C6385}" sibTransId="{D0B4AD61-7721-48F3-A0A9-07F659E9AD5C}"/>
    <dgm:cxn modelId="{6AFC0D13-55C6-4146-870B-ACD06A45BF20}" type="presOf" srcId="{0C560F8C-8FC6-4291-A1E5-01E360C2AEFE}" destId="{F7F372A1-0CD7-452A-90C3-1011502006A5}" srcOrd="1" destOrd="0" presId="urn:microsoft.com/office/officeart/2005/8/layout/pyramid1"/>
    <dgm:cxn modelId="{79371EEB-7948-4082-B21F-428A5F73E059}" type="presOf" srcId="{0C560F8C-8FC6-4291-A1E5-01E360C2AEFE}" destId="{AFF01FD2-706C-4707-960A-3DBF4F71038C}" srcOrd="0" destOrd="0" presId="urn:microsoft.com/office/officeart/2005/8/layout/pyramid1"/>
    <dgm:cxn modelId="{6E562DBA-57A7-4441-87F8-6E20E89B8CBD}" type="presOf" srcId="{629C46B5-DC13-4DE9-A764-6A543580F0C3}" destId="{45C13614-E678-47FD-92B9-8B29541DACC9}" srcOrd="1" destOrd="0" presId="urn:microsoft.com/office/officeart/2005/8/layout/pyramid1"/>
    <dgm:cxn modelId="{51D98322-2E3C-440B-9CDC-2B8A31184909}" type="presOf" srcId="{58C29F04-6D88-43F1-99BD-9B63568C55D8}" destId="{0FF74991-D699-4BE7-B222-36FBCE9288F8}" srcOrd="1" destOrd="0" presId="urn:microsoft.com/office/officeart/2005/8/layout/pyramid1"/>
    <dgm:cxn modelId="{6233A1CE-FB21-4F04-9B22-211CAF934F43}" type="presOf" srcId="{7759D10B-5D7D-4D08-85F0-175B9898D697}" destId="{5F80AFA9-6045-4580-ABDC-0D9F5B690C70}" srcOrd="1" destOrd="0" presId="urn:microsoft.com/office/officeart/2005/8/layout/pyramid1"/>
    <dgm:cxn modelId="{8AD791B7-5510-40AD-8FCE-7FF226A243C4}" type="presOf" srcId="{74BB6D50-FDAE-4827-BBA4-9C9BDE63B319}" destId="{BAAC1E16-80B3-42B9-943F-A841472253C7}" srcOrd="0" destOrd="0" presId="urn:microsoft.com/office/officeart/2005/8/layout/pyramid1"/>
    <dgm:cxn modelId="{CE70F78C-83CD-4C44-86FA-87C4023972EA}" srcId="{74BB6D50-FDAE-4827-BBA4-9C9BDE63B319}" destId="{629C46B5-DC13-4DE9-A764-6A543580F0C3}" srcOrd="0" destOrd="0" parTransId="{BB7B891D-B47E-4E60-8FD4-7C28E16D437A}" sibTransId="{1333608A-F41A-4072-96D1-598B0CE04F16}"/>
    <dgm:cxn modelId="{C2BB8840-BA86-4F50-9296-6054FCEFCB03}" type="presParOf" srcId="{BAAC1E16-80B3-42B9-943F-A841472253C7}" destId="{16DB9786-8386-4566-AA98-52C210F0F732}" srcOrd="0" destOrd="0" presId="urn:microsoft.com/office/officeart/2005/8/layout/pyramid1"/>
    <dgm:cxn modelId="{C2E50C5F-ED67-40BD-A482-CC7058BEB143}" type="presParOf" srcId="{16DB9786-8386-4566-AA98-52C210F0F732}" destId="{11D60C46-0354-4EAC-9031-9DE49414C6F2}" srcOrd="0" destOrd="0" presId="urn:microsoft.com/office/officeart/2005/8/layout/pyramid1"/>
    <dgm:cxn modelId="{2E33CF30-CCB2-4F4C-8351-219C4153951E}" type="presParOf" srcId="{16DB9786-8386-4566-AA98-52C210F0F732}" destId="{45C13614-E678-47FD-92B9-8B29541DACC9}" srcOrd="1" destOrd="0" presId="urn:microsoft.com/office/officeart/2005/8/layout/pyramid1"/>
    <dgm:cxn modelId="{099781AD-2663-4554-A174-E1984B73F5C4}" type="presParOf" srcId="{BAAC1E16-80B3-42B9-943F-A841472253C7}" destId="{E2C929BA-F645-4850-8052-52CFD39BA3DD}" srcOrd="1" destOrd="0" presId="urn:microsoft.com/office/officeart/2005/8/layout/pyramid1"/>
    <dgm:cxn modelId="{64C3FF49-8740-4DA5-B6D4-74157AA8BE47}" type="presParOf" srcId="{E2C929BA-F645-4850-8052-52CFD39BA3DD}" destId="{1C33ECBE-561F-4A73-BBEE-4C7A1FB6913F}" srcOrd="0" destOrd="0" presId="urn:microsoft.com/office/officeart/2005/8/layout/pyramid1"/>
    <dgm:cxn modelId="{BB547E45-C31B-42FF-AED0-17BEFACDFC13}" type="presParOf" srcId="{E2C929BA-F645-4850-8052-52CFD39BA3DD}" destId="{5F80AFA9-6045-4580-ABDC-0D9F5B690C70}" srcOrd="1" destOrd="0" presId="urn:microsoft.com/office/officeart/2005/8/layout/pyramid1"/>
    <dgm:cxn modelId="{31BB61BD-ABFF-4CD4-A027-47D41EE53460}" type="presParOf" srcId="{BAAC1E16-80B3-42B9-943F-A841472253C7}" destId="{86691B60-4D86-40A8-9F70-027A1128EAB6}" srcOrd="2" destOrd="0" presId="urn:microsoft.com/office/officeart/2005/8/layout/pyramid1"/>
    <dgm:cxn modelId="{6A6C1995-ADB9-4EDC-B888-9E83FB73FC3F}" type="presParOf" srcId="{86691B60-4D86-40A8-9F70-027A1128EAB6}" destId="{DB9B82FB-B294-4C88-8EBD-238F2CBA8AC6}" srcOrd="0" destOrd="0" presId="urn:microsoft.com/office/officeart/2005/8/layout/pyramid1"/>
    <dgm:cxn modelId="{38186EA4-DE86-4C58-8831-96C305A117FC}" type="presParOf" srcId="{86691B60-4D86-40A8-9F70-027A1128EAB6}" destId="{0FF74991-D699-4BE7-B222-36FBCE9288F8}" srcOrd="1" destOrd="0" presId="urn:microsoft.com/office/officeart/2005/8/layout/pyramid1"/>
    <dgm:cxn modelId="{46148C04-84B6-4D85-A9FD-6393C6E2B96E}" type="presParOf" srcId="{BAAC1E16-80B3-42B9-943F-A841472253C7}" destId="{24531912-474F-4571-862C-09D6CE52262D}" srcOrd="3" destOrd="0" presId="urn:microsoft.com/office/officeart/2005/8/layout/pyramid1"/>
    <dgm:cxn modelId="{702AAF74-3F46-4546-BB1F-49825C7C9869}" type="presParOf" srcId="{24531912-474F-4571-862C-09D6CE52262D}" destId="{AFF01FD2-706C-4707-960A-3DBF4F71038C}" srcOrd="0" destOrd="0" presId="urn:microsoft.com/office/officeart/2005/8/layout/pyramid1"/>
    <dgm:cxn modelId="{2326936C-9FED-4B57-985B-329D3C643887}" type="presParOf" srcId="{24531912-474F-4571-862C-09D6CE52262D}" destId="{F7F372A1-0CD7-452A-90C3-1011502006A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60C46-0354-4EAC-9031-9DE49414C6F2}">
      <dsp:nvSpPr>
        <dsp:cNvPr id="0" name=""/>
        <dsp:cNvSpPr/>
      </dsp:nvSpPr>
      <dsp:spPr>
        <a:xfrm>
          <a:off x="2524590" y="0"/>
          <a:ext cx="1683060" cy="1314450"/>
        </a:xfrm>
        <a:prstGeom prst="trapezoid">
          <a:avLst>
            <a:gd name="adj" fmla="val 64021"/>
          </a:avLst>
        </a:prstGeom>
        <a:solidFill>
          <a:schemeClr val="accent3">
            <a:lumMod val="20000"/>
            <a:lumOff val="8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b="1" kern="1200" dirty="0" smtClean="0">
              <a:solidFill>
                <a:srgbClr val="000099"/>
              </a:solidFill>
              <a:effectLst/>
            </a:rPr>
            <a:t>Critique</a:t>
          </a:r>
          <a:endParaRPr lang="en-GB" sz="3700" b="1" kern="1200" dirty="0">
            <a:solidFill>
              <a:srgbClr val="000099"/>
            </a:solidFill>
            <a:effectLst/>
          </a:endParaRPr>
        </a:p>
      </dsp:txBody>
      <dsp:txXfrm>
        <a:off x="2524590" y="0"/>
        <a:ext cx="1683060" cy="1314450"/>
      </dsp:txXfrm>
    </dsp:sp>
    <dsp:sp modelId="{1C33ECBE-561F-4A73-BBEE-4C7A1FB6913F}">
      <dsp:nvSpPr>
        <dsp:cNvPr id="0" name=""/>
        <dsp:cNvSpPr/>
      </dsp:nvSpPr>
      <dsp:spPr>
        <a:xfrm>
          <a:off x="1683060" y="1314450"/>
          <a:ext cx="3366120" cy="1314450"/>
        </a:xfrm>
        <a:prstGeom prst="trapezoid">
          <a:avLst>
            <a:gd name="adj" fmla="val 64021"/>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solidFill>
                <a:srgbClr val="000099"/>
              </a:solidFill>
              <a:effectLst>
                <a:outerShdw blurRad="38100" dist="38100" dir="2700000" algn="tl">
                  <a:srgbClr val="000000">
                    <a:alpha val="43137"/>
                  </a:srgbClr>
                </a:outerShdw>
              </a:effectLst>
            </a:rPr>
            <a:t>Summary</a:t>
          </a:r>
          <a:endParaRPr lang="en-GB" sz="3700" kern="1200" dirty="0">
            <a:solidFill>
              <a:srgbClr val="000099"/>
            </a:solidFill>
            <a:effectLst>
              <a:outerShdw blurRad="38100" dist="38100" dir="2700000" algn="tl">
                <a:srgbClr val="000000">
                  <a:alpha val="43137"/>
                </a:srgbClr>
              </a:outerShdw>
            </a:effectLst>
          </a:endParaRPr>
        </a:p>
      </dsp:txBody>
      <dsp:txXfrm>
        <a:off x="2272130" y="1314450"/>
        <a:ext cx="2187978" cy="1314450"/>
      </dsp:txXfrm>
    </dsp:sp>
    <dsp:sp modelId="{DB9B82FB-B294-4C88-8EBD-238F2CBA8AC6}">
      <dsp:nvSpPr>
        <dsp:cNvPr id="0" name=""/>
        <dsp:cNvSpPr/>
      </dsp:nvSpPr>
      <dsp:spPr>
        <a:xfrm>
          <a:off x="841530" y="2628900"/>
          <a:ext cx="5049180" cy="1314450"/>
        </a:xfrm>
        <a:prstGeom prst="trapezoid">
          <a:avLst>
            <a:gd name="adj" fmla="val 64021"/>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solidFill>
                <a:srgbClr val="000099"/>
              </a:solidFill>
              <a:effectLst>
                <a:outerShdw blurRad="38100" dist="38100" dir="2700000" algn="tl">
                  <a:srgbClr val="000000">
                    <a:alpha val="43137"/>
                  </a:srgbClr>
                </a:outerShdw>
              </a:effectLst>
            </a:rPr>
            <a:t>Paraphrase</a:t>
          </a:r>
          <a:endParaRPr lang="en-GB" sz="3700" kern="1200" dirty="0">
            <a:solidFill>
              <a:srgbClr val="000099"/>
            </a:solidFill>
            <a:effectLst>
              <a:outerShdw blurRad="38100" dist="38100" dir="2700000" algn="tl">
                <a:srgbClr val="000000">
                  <a:alpha val="43137"/>
                </a:srgbClr>
              </a:outerShdw>
            </a:effectLst>
          </a:endParaRPr>
        </a:p>
      </dsp:txBody>
      <dsp:txXfrm>
        <a:off x="1725136" y="2628900"/>
        <a:ext cx="3281967" cy="1314450"/>
      </dsp:txXfrm>
    </dsp:sp>
    <dsp:sp modelId="{AFF01FD2-706C-4707-960A-3DBF4F71038C}">
      <dsp:nvSpPr>
        <dsp:cNvPr id="0" name=""/>
        <dsp:cNvSpPr/>
      </dsp:nvSpPr>
      <dsp:spPr>
        <a:xfrm>
          <a:off x="0" y="3943350"/>
          <a:ext cx="6732240" cy="1314450"/>
        </a:xfrm>
        <a:prstGeom prst="trapezoid">
          <a:avLst>
            <a:gd name="adj" fmla="val 64021"/>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solidFill>
                <a:srgbClr val="000099"/>
              </a:solidFill>
              <a:effectLst>
                <a:outerShdw blurRad="38100" dist="38100" dir="2700000" algn="tl">
                  <a:srgbClr val="000000">
                    <a:alpha val="43137"/>
                  </a:srgbClr>
                </a:outerShdw>
              </a:effectLst>
            </a:rPr>
            <a:t>Direct quote</a:t>
          </a:r>
          <a:endParaRPr lang="en-GB" sz="3700" kern="1200" dirty="0">
            <a:solidFill>
              <a:srgbClr val="000099"/>
            </a:solidFill>
            <a:effectLst>
              <a:outerShdw blurRad="38100" dist="38100" dir="2700000" algn="tl">
                <a:srgbClr val="000000">
                  <a:alpha val="43137"/>
                </a:srgbClr>
              </a:outerShdw>
            </a:effectLst>
          </a:endParaRPr>
        </a:p>
      </dsp:txBody>
      <dsp:txXfrm>
        <a:off x="1178141" y="3943350"/>
        <a:ext cx="4375956" cy="1314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60C46-0354-4EAC-9031-9DE49414C6F2}">
      <dsp:nvSpPr>
        <dsp:cNvPr id="0" name=""/>
        <dsp:cNvSpPr/>
      </dsp:nvSpPr>
      <dsp:spPr>
        <a:xfrm>
          <a:off x="2524590" y="0"/>
          <a:ext cx="1683060" cy="1314450"/>
        </a:xfrm>
        <a:prstGeom prst="trapezoid">
          <a:avLst>
            <a:gd name="adj" fmla="val 64021"/>
          </a:avLst>
        </a:prstGeom>
        <a:solidFill>
          <a:schemeClr val="accent3">
            <a:lumMod val="20000"/>
            <a:lumOff val="8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b="1" kern="1200" dirty="0" smtClean="0">
              <a:solidFill>
                <a:srgbClr val="000099"/>
              </a:solidFill>
              <a:effectLst/>
            </a:rPr>
            <a:t>Critique</a:t>
          </a:r>
          <a:endParaRPr lang="en-GB" sz="3700" b="1" kern="1200" dirty="0">
            <a:solidFill>
              <a:srgbClr val="000099"/>
            </a:solidFill>
            <a:effectLst/>
          </a:endParaRPr>
        </a:p>
      </dsp:txBody>
      <dsp:txXfrm>
        <a:off x="2524590" y="0"/>
        <a:ext cx="1683060" cy="1314450"/>
      </dsp:txXfrm>
    </dsp:sp>
    <dsp:sp modelId="{1C33ECBE-561F-4A73-BBEE-4C7A1FB6913F}">
      <dsp:nvSpPr>
        <dsp:cNvPr id="0" name=""/>
        <dsp:cNvSpPr/>
      </dsp:nvSpPr>
      <dsp:spPr>
        <a:xfrm>
          <a:off x="1683060" y="1314450"/>
          <a:ext cx="3366120" cy="1314450"/>
        </a:xfrm>
        <a:prstGeom prst="trapezoid">
          <a:avLst>
            <a:gd name="adj" fmla="val 64021"/>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solidFill>
                <a:srgbClr val="000099"/>
              </a:solidFill>
              <a:effectLst>
                <a:outerShdw blurRad="38100" dist="38100" dir="2700000" algn="tl">
                  <a:srgbClr val="000000">
                    <a:alpha val="43137"/>
                  </a:srgbClr>
                </a:outerShdw>
              </a:effectLst>
            </a:rPr>
            <a:t>Summary</a:t>
          </a:r>
          <a:endParaRPr lang="en-GB" sz="3700" kern="1200" dirty="0">
            <a:solidFill>
              <a:srgbClr val="000099"/>
            </a:solidFill>
            <a:effectLst>
              <a:outerShdw blurRad="38100" dist="38100" dir="2700000" algn="tl">
                <a:srgbClr val="000000">
                  <a:alpha val="43137"/>
                </a:srgbClr>
              </a:outerShdw>
            </a:effectLst>
          </a:endParaRPr>
        </a:p>
      </dsp:txBody>
      <dsp:txXfrm>
        <a:off x="2272130" y="1314450"/>
        <a:ext cx="2187978" cy="1314450"/>
      </dsp:txXfrm>
    </dsp:sp>
    <dsp:sp modelId="{DB9B82FB-B294-4C88-8EBD-238F2CBA8AC6}">
      <dsp:nvSpPr>
        <dsp:cNvPr id="0" name=""/>
        <dsp:cNvSpPr/>
      </dsp:nvSpPr>
      <dsp:spPr>
        <a:xfrm>
          <a:off x="841530" y="2628900"/>
          <a:ext cx="5049180" cy="1314450"/>
        </a:xfrm>
        <a:prstGeom prst="trapezoid">
          <a:avLst>
            <a:gd name="adj" fmla="val 64021"/>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solidFill>
                <a:srgbClr val="000099"/>
              </a:solidFill>
              <a:effectLst>
                <a:outerShdw blurRad="38100" dist="38100" dir="2700000" algn="tl">
                  <a:srgbClr val="000000">
                    <a:alpha val="43137"/>
                  </a:srgbClr>
                </a:outerShdw>
              </a:effectLst>
            </a:rPr>
            <a:t>Paraphrase</a:t>
          </a:r>
          <a:endParaRPr lang="en-GB" sz="3700" kern="1200" dirty="0">
            <a:solidFill>
              <a:srgbClr val="000099"/>
            </a:solidFill>
            <a:effectLst>
              <a:outerShdw blurRad="38100" dist="38100" dir="2700000" algn="tl">
                <a:srgbClr val="000000">
                  <a:alpha val="43137"/>
                </a:srgbClr>
              </a:outerShdw>
            </a:effectLst>
          </a:endParaRPr>
        </a:p>
      </dsp:txBody>
      <dsp:txXfrm>
        <a:off x="1725136" y="2628900"/>
        <a:ext cx="3281967" cy="1314450"/>
      </dsp:txXfrm>
    </dsp:sp>
    <dsp:sp modelId="{AFF01FD2-706C-4707-960A-3DBF4F71038C}">
      <dsp:nvSpPr>
        <dsp:cNvPr id="0" name=""/>
        <dsp:cNvSpPr/>
      </dsp:nvSpPr>
      <dsp:spPr>
        <a:xfrm>
          <a:off x="0" y="3943350"/>
          <a:ext cx="6732240" cy="1314450"/>
        </a:xfrm>
        <a:prstGeom prst="trapezoid">
          <a:avLst>
            <a:gd name="adj" fmla="val 64021"/>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GB" sz="3700" kern="1200" dirty="0" smtClean="0">
              <a:solidFill>
                <a:srgbClr val="000099"/>
              </a:solidFill>
              <a:effectLst>
                <a:outerShdw blurRad="38100" dist="38100" dir="2700000" algn="tl">
                  <a:srgbClr val="000000">
                    <a:alpha val="43137"/>
                  </a:srgbClr>
                </a:outerShdw>
              </a:effectLst>
            </a:rPr>
            <a:t>Direct quote</a:t>
          </a:r>
          <a:endParaRPr lang="en-GB" sz="3700" kern="1200" dirty="0">
            <a:solidFill>
              <a:srgbClr val="000099"/>
            </a:solidFill>
            <a:effectLst>
              <a:outerShdw blurRad="38100" dist="38100" dir="2700000" algn="tl">
                <a:srgbClr val="000000">
                  <a:alpha val="43137"/>
                </a:srgbClr>
              </a:outerShdw>
            </a:effectLst>
          </a:endParaRPr>
        </a:p>
      </dsp:txBody>
      <dsp:txXfrm>
        <a:off x="1178141" y="3943350"/>
        <a:ext cx="4375956" cy="13144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342E57A-8B5D-44C4-A674-187F9A25BB55}" type="datetimeFigureOut">
              <a:rPr lang="en-GB" smtClean="0"/>
              <a:t>18/03/2019</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28CAA30-1228-4D35-A15F-CF6F53CBCE00}" type="slidenum">
              <a:rPr lang="en-GB" smtClean="0"/>
              <a:t>‹#›</a:t>
            </a:fld>
            <a:endParaRPr lang="en-GB" dirty="0"/>
          </a:p>
        </p:txBody>
      </p:sp>
    </p:spTree>
    <p:extLst>
      <p:ext uri="{BB962C8B-B14F-4D97-AF65-F5344CB8AC3E}">
        <p14:creationId xmlns:p14="http://schemas.microsoft.com/office/powerpoint/2010/main" val="129438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8" tIns="47779" rIns="95558" bIns="47779"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5558" tIns="47779" rIns="95558" bIns="47779" rtlCol="0"/>
          <a:lstStyle>
            <a:lvl1pPr algn="r">
              <a:defRPr sz="1200"/>
            </a:lvl1pPr>
          </a:lstStyle>
          <a:p>
            <a:fld id="{081B7EE4-A604-46D5-993C-87D17CA77FC2}" type="datetimeFigureOut">
              <a:rPr lang="en-GB" smtClean="0"/>
              <a:t>18/03/2019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8" tIns="47779" rIns="95558" bIns="47779"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58" tIns="47779" rIns="95558" bIns="477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5558" tIns="47779" rIns="95558" bIns="4777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5558" tIns="47779" rIns="95558" bIns="47779" rtlCol="0" anchor="b"/>
          <a:lstStyle>
            <a:lvl1pPr algn="r">
              <a:defRPr sz="1200"/>
            </a:lvl1pPr>
          </a:lstStyle>
          <a:p>
            <a:fld id="{944C3773-ECCF-420C-943B-613C03E083BF}" type="slidenum">
              <a:rPr lang="en-GB" smtClean="0"/>
              <a:t>‹#›</a:t>
            </a:fld>
            <a:endParaRPr lang="en-GB" dirty="0"/>
          </a:p>
        </p:txBody>
      </p:sp>
    </p:spTree>
    <p:extLst>
      <p:ext uri="{BB962C8B-B14F-4D97-AF65-F5344CB8AC3E}">
        <p14:creationId xmlns:p14="http://schemas.microsoft.com/office/powerpoint/2010/main" val="285962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1</a:t>
            </a:fld>
            <a:endParaRPr lang="en-GB" dirty="0"/>
          </a:p>
        </p:txBody>
      </p:sp>
    </p:spTree>
    <p:extLst>
      <p:ext uri="{BB962C8B-B14F-4D97-AF65-F5344CB8AC3E}">
        <p14:creationId xmlns:p14="http://schemas.microsoft.com/office/powerpoint/2010/main" val="402001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are the references</a:t>
            </a:r>
            <a:r>
              <a:rPr lang="en-GB" baseline="0" dirty="0" smtClean="0"/>
              <a:t> here?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ea typeface="ＭＳ Ｐゴシック" pitchFamily="34" charset="-128"/>
              </a:rPr>
              <a:t>We provide a reference in two places: </a:t>
            </a:r>
            <a:r>
              <a:rPr lang="en-GB" baseline="0" dirty="0" err="1" smtClean="0">
                <a:ea typeface="ＭＳ Ｐゴシック" pitchFamily="34" charset="-128"/>
              </a:rPr>
              <a:t>i</a:t>
            </a:r>
            <a:r>
              <a:rPr lang="en-GB" baseline="0" dirty="0" smtClean="0">
                <a:ea typeface="ＭＳ Ｐゴシック" pitchFamily="34" charset="-128"/>
              </a:rPr>
              <a:t>) in text citation ii) reference list. Why do we do this?</a:t>
            </a:r>
          </a:p>
          <a:p>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11</a:t>
            </a:fld>
            <a:endParaRPr lang="en-GB" dirty="0"/>
          </a:p>
        </p:txBody>
      </p:sp>
    </p:spTree>
    <p:extLst>
      <p:ext uri="{BB962C8B-B14F-4D97-AF65-F5344CB8AC3E}">
        <p14:creationId xmlns:p14="http://schemas.microsoft.com/office/powerpoint/2010/main" val="276499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aseline="0"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46482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kind of</a:t>
            </a:r>
            <a:r>
              <a:rPr lang="en-GB" baseline="0" dirty="0" smtClean="0"/>
              <a:t> a reference is this? Authors? Article title? Journal title? Volume number? Issue number? Pages?</a:t>
            </a:r>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13</a:t>
            </a:fld>
            <a:endParaRPr lang="en-GB" dirty="0"/>
          </a:p>
        </p:txBody>
      </p:sp>
    </p:spTree>
    <p:extLst>
      <p:ext uri="{BB962C8B-B14F-4D97-AF65-F5344CB8AC3E}">
        <p14:creationId xmlns:p14="http://schemas.microsoft.com/office/powerpoint/2010/main" val="66983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to discuss: what are the sources:</a:t>
            </a:r>
          </a:p>
          <a:p>
            <a:pPr marL="285750" indent="-285750">
              <a:buAutoNum type="romanLcParenR"/>
            </a:pPr>
            <a:r>
              <a:rPr lang="en-GB" baseline="0" dirty="0" smtClean="0"/>
              <a:t>Online journal article:  </a:t>
            </a:r>
            <a:r>
              <a:rPr lang="en-GB" dirty="0" smtClean="0"/>
              <a:t>Note: </a:t>
            </a:r>
            <a:r>
              <a:rPr lang="en-US" sz="1200" b="0" i="0" kern="1200" dirty="0" smtClean="0">
                <a:solidFill>
                  <a:schemeClr val="tx1"/>
                </a:solidFill>
                <a:effectLst/>
                <a:latin typeface="+mn-lt"/>
                <a:ea typeface="+mn-ea"/>
                <a:cs typeface="+mn-cs"/>
              </a:rPr>
              <a:t>Journal articles taken from the Internet or a database should be cited as print. However, if the article is only available online,</a:t>
            </a:r>
            <a:r>
              <a:rPr lang="en-US" sz="1200" b="0" i="0" kern="1200" baseline="0" dirty="0" smtClean="0">
                <a:solidFill>
                  <a:schemeClr val="tx1"/>
                </a:solidFill>
                <a:effectLst/>
                <a:latin typeface="+mn-lt"/>
                <a:ea typeface="+mn-ea"/>
                <a:cs typeface="+mn-cs"/>
              </a:rPr>
              <a:t> use the online format.</a:t>
            </a:r>
          </a:p>
          <a:p>
            <a:pPr marL="285750" indent="-285750">
              <a:buAutoNum type="romanLcParenR"/>
            </a:pPr>
            <a:r>
              <a:rPr lang="en-US" sz="1200" b="0" i="0" kern="1200" baseline="0" dirty="0" smtClean="0">
                <a:solidFill>
                  <a:schemeClr val="tx1"/>
                </a:solidFill>
                <a:effectLst/>
                <a:latin typeface="+mn-lt"/>
                <a:ea typeface="+mn-ea"/>
                <a:cs typeface="+mn-cs"/>
              </a:rPr>
              <a:t>Online image</a:t>
            </a:r>
          </a:p>
          <a:p>
            <a:pPr marL="285750" indent="-285750">
              <a:buAutoNum type="romanLcParenR"/>
            </a:pPr>
            <a:r>
              <a:rPr lang="en-US" sz="1200" b="0" i="0" kern="1200" baseline="0" dirty="0" smtClean="0">
                <a:solidFill>
                  <a:schemeClr val="tx1"/>
                </a:solidFill>
                <a:effectLst/>
                <a:latin typeface="+mn-lt"/>
                <a:ea typeface="+mn-ea"/>
                <a:cs typeface="+mn-cs"/>
              </a:rPr>
              <a:t>Journal article</a:t>
            </a:r>
          </a:p>
          <a:p>
            <a:pPr marL="285750" indent="-285750">
              <a:buAutoNum type="romanLcParenR"/>
            </a:pPr>
            <a:r>
              <a:rPr lang="en-US" sz="1200" b="0" i="0" kern="1200" baseline="0" dirty="0" smtClean="0">
                <a:solidFill>
                  <a:schemeClr val="tx1"/>
                </a:solidFill>
                <a:effectLst/>
                <a:latin typeface="+mn-lt"/>
                <a:ea typeface="+mn-ea"/>
                <a:cs typeface="+mn-cs"/>
              </a:rPr>
              <a:t>Website (what is </a:t>
            </a:r>
            <a:r>
              <a:rPr lang="en-US" sz="1200" b="0" i="0" kern="1200" baseline="0" dirty="0" err="1" smtClean="0">
                <a:solidFill>
                  <a:schemeClr val="tx1"/>
                </a:solidFill>
                <a:effectLst/>
                <a:latin typeface="+mn-lt"/>
                <a:ea typeface="+mn-ea"/>
                <a:cs typeface="+mn-cs"/>
              </a:rPr>
              <a:t>n.d.</a:t>
            </a:r>
            <a:r>
              <a:rPr lang="en-US" sz="1200" b="0" i="0" kern="1200" baseline="0" dirty="0" smtClean="0">
                <a:solidFill>
                  <a:schemeClr val="tx1"/>
                </a:solidFill>
                <a:effectLst/>
                <a:latin typeface="+mn-lt"/>
                <a:ea typeface="+mn-ea"/>
                <a:cs typeface="+mn-cs"/>
              </a:rPr>
              <a:t>?)</a:t>
            </a:r>
          </a:p>
          <a:p>
            <a:pPr marL="285750" indent="-285750">
              <a:buAutoNum type="romanLcParenR"/>
            </a:pPr>
            <a:r>
              <a:rPr lang="en-US" sz="1200" b="0" i="0" kern="1200" baseline="0" dirty="0" smtClean="0">
                <a:solidFill>
                  <a:schemeClr val="tx1"/>
                </a:solidFill>
                <a:effectLst/>
                <a:latin typeface="+mn-lt"/>
                <a:ea typeface="+mn-ea"/>
                <a:cs typeface="+mn-cs"/>
              </a:rPr>
              <a:t>Chapter in an edited book</a:t>
            </a:r>
          </a:p>
          <a:p>
            <a:pPr marL="285750" indent="-285750">
              <a:buAutoNum type="romanLcParenR"/>
            </a:pPr>
            <a:r>
              <a:rPr lang="en-US" sz="1200" b="0" i="0" kern="1200" baseline="0" dirty="0" smtClean="0">
                <a:solidFill>
                  <a:schemeClr val="tx1"/>
                </a:solidFill>
                <a:effectLst/>
                <a:latin typeface="+mn-lt"/>
                <a:ea typeface="+mn-ea"/>
                <a:cs typeface="+mn-cs"/>
              </a:rPr>
              <a:t>Book (5</a:t>
            </a:r>
            <a:r>
              <a:rPr lang="en-US" sz="1200" b="0" i="0" kern="1200" baseline="30000" dirty="0" smtClean="0">
                <a:solidFill>
                  <a:schemeClr val="tx1"/>
                </a:solidFill>
                <a:effectLst/>
                <a:latin typeface="+mn-lt"/>
                <a:ea typeface="+mn-ea"/>
                <a:cs typeface="+mn-cs"/>
              </a:rPr>
              <a:t>th</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ed</a:t>
            </a:r>
            <a:r>
              <a:rPr lang="en-US" sz="1200" b="0" i="0" kern="1200" baseline="0" dirty="0" smtClean="0">
                <a:solidFill>
                  <a:schemeClr val="tx1"/>
                </a:solidFill>
                <a:effectLst/>
                <a:latin typeface="+mn-lt"/>
                <a:ea typeface="+mn-ea"/>
                <a:cs typeface="+mn-cs"/>
              </a:rPr>
              <a:t>)</a:t>
            </a:r>
          </a:p>
          <a:p>
            <a:pPr marL="285750" indent="-285750">
              <a:buAutoNum type="romanLcParenR"/>
            </a:pPr>
            <a:r>
              <a:rPr lang="en-US" sz="1200" b="0" i="0" kern="1200" baseline="0" dirty="0" smtClean="0">
                <a:solidFill>
                  <a:schemeClr val="tx1"/>
                </a:solidFill>
                <a:effectLst/>
                <a:latin typeface="+mn-lt"/>
                <a:ea typeface="+mn-ea"/>
                <a:cs typeface="+mn-cs"/>
              </a:rPr>
              <a:t>Book (1</a:t>
            </a:r>
            <a:r>
              <a:rPr lang="en-US" sz="1200" b="0" i="0" kern="1200" baseline="30000" dirty="0" smtClean="0">
                <a:solidFill>
                  <a:schemeClr val="tx1"/>
                </a:solidFill>
                <a:effectLst/>
                <a:latin typeface="+mn-lt"/>
                <a:ea typeface="+mn-ea"/>
                <a:cs typeface="+mn-cs"/>
              </a:rPr>
              <a:t>st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ed</a:t>
            </a:r>
            <a:r>
              <a:rPr lang="en-US" sz="1200" b="0" i="0" kern="1200" baseline="0" dirty="0" smtClean="0">
                <a:solidFill>
                  <a:schemeClr val="tx1"/>
                </a:solidFill>
                <a:effectLst/>
                <a:latin typeface="+mn-lt"/>
                <a:ea typeface="+mn-ea"/>
                <a:cs typeface="+mn-cs"/>
              </a:rPr>
              <a:t>)</a:t>
            </a:r>
          </a:p>
          <a:p>
            <a:pPr marL="285750" indent="-285750">
              <a:buAutoNum type="romanLcParenR"/>
            </a:pPr>
            <a:r>
              <a:rPr lang="en-US" sz="1200" b="0" i="0" kern="1200" baseline="0" dirty="0" smtClean="0">
                <a:solidFill>
                  <a:schemeClr val="tx1"/>
                </a:solidFill>
                <a:effectLst/>
                <a:latin typeface="+mn-lt"/>
                <a:ea typeface="+mn-ea"/>
                <a:cs typeface="+mn-cs"/>
              </a:rPr>
              <a:t>Software</a:t>
            </a:r>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14</a:t>
            </a:fld>
            <a:endParaRPr lang="en-GB" dirty="0"/>
          </a:p>
        </p:txBody>
      </p:sp>
    </p:spTree>
    <p:extLst>
      <p:ext uri="{BB962C8B-B14F-4D97-AF65-F5344CB8AC3E}">
        <p14:creationId xmlns:p14="http://schemas.microsoft.com/office/powerpoint/2010/main" val="288854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15</a:t>
            </a:fld>
            <a:endParaRPr lang="en-GB"/>
          </a:p>
        </p:txBody>
      </p:sp>
    </p:spTree>
    <p:extLst>
      <p:ext uri="{BB962C8B-B14F-4D97-AF65-F5344CB8AC3E}">
        <p14:creationId xmlns:p14="http://schemas.microsoft.com/office/powerpoint/2010/main" val="358521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aseline="0" dirty="0" smtClean="0">
                <a:ea typeface="ＭＳ Ｐゴシック" pitchFamily="34" charset="-128"/>
              </a:rPr>
              <a:t>Emphasise that other systems are available – show website for </a:t>
            </a:r>
            <a:r>
              <a:rPr lang="en-GB" baseline="0" smtClean="0">
                <a:ea typeface="ＭＳ Ｐゴシック" pitchFamily="34" charset="-128"/>
              </a:rPr>
              <a:t>both Harvard and IEEE.</a:t>
            </a:r>
            <a:endParaRPr lang="en-GB" baseline="0" dirty="0" smtClean="0">
              <a:ea typeface="ＭＳ Ｐゴシック" pitchFamily="34" charset="-128"/>
            </a:endParaRPr>
          </a:p>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38262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34" charset="-128"/>
              </a:rPr>
              <a:t>Academic writing is based on traceable evidence</a:t>
            </a: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Consistent</a:t>
            </a:r>
            <a:r>
              <a:rPr lang="en-GB" baseline="0" dirty="0" smtClean="0">
                <a:ea typeface="ＭＳ Ｐゴシック" pitchFamily="34" charset="-128"/>
              </a:rPr>
              <a:t> system</a:t>
            </a:r>
          </a:p>
          <a:p>
            <a:pPr eaLnBrk="1" hangingPunct="1">
              <a:spcBef>
                <a:spcPct val="0"/>
              </a:spcBef>
            </a:pPr>
            <a:endParaRPr lang="en-GB" baseline="0" dirty="0" smtClean="0">
              <a:ea typeface="ＭＳ Ｐゴシック" pitchFamily="34" charset="-128"/>
            </a:endParaRPr>
          </a:p>
          <a:p>
            <a:pPr eaLnBrk="1" hangingPunct="1">
              <a:spcBef>
                <a:spcPct val="0"/>
              </a:spcBef>
            </a:pPr>
            <a:r>
              <a:rPr lang="en-GB" baseline="0" dirty="0" smtClean="0">
                <a:ea typeface="ＭＳ Ｐゴシック" pitchFamily="34" charset="-128"/>
              </a:rPr>
              <a:t>3 reasons: To say thanks you., to be academic…use evidence, to be traceable….your reader can look up the sources. </a:t>
            </a: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33224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Hierarchy</a:t>
            </a:r>
            <a:r>
              <a:rPr lang="en-GB" baseline="0" dirty="0" smtClean="0"/>
              <a:t> – how able you are to demonstrate higher level analytical skills. </a:t>
            </a:r>
            <a:endParaRPr lang="en-GB" dirty="0" smtClean="0"/>
          </a:p>
          <a:p>
            <a:endParaRPr lang="en-GB" dirty="0" smtClean="0"/>
          </a:p>
          <a:p>
            <a:r>
              <a:rPr lang="en-GB" dirty="0" err="1" smtClean="0"/>
              <a:t>Kahoot</a:t>
            </a:r>
            <a:r>
              <a:rPr lang="en-GB" dirty="0" smtClean="0"/>
              <a:t> –Using sources to check meaning</a:t>
            </a:r>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53492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26</a:t>
            </a:fld>
            <a:endParaRPr lang="en-GB" dirty="0"/>
          </a:p>
        </p:txBody>
      </p:sp>
    </p:spTree>
    <p:extLst>
      <p:ext uri="{BB962C8B-B14F-4D97-AF65-F5344CB8AC3E}">
        <p14:creationId xmlns:p14="http://schemas.microsoft.com/office/powerpoint/2010/main" val="300281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C20F40-EEDE-4BD3-9D62-64E0CB172B4F}" type="slidenum">
              <a:rPr lang="en-GB" altLang="en-US">
                <a:latin typeface="Arial" charset="0"/>
              </a:rPr>
              <a:pPr>
                <a:spcBef>
                  <a:spcPct val="0"/>
                </a:spcBef>
              </a:pPr>
              <a:t>27</a:t>
            </a:fld>
            <a:endParaRPr lang="en-GB" altLang="en-US">
              <a:latin typeface="Arial" charset="0"/>
            </a:endParaRPr>
          </a:p>
        </p:txBody>
      </p:sp>
    </p:spTree>
    <p:extLst>
      <p:ext uri="{BB962C8B-B14F-4D97-AF65-F5344CB8AC3E}">
        <p14:creationId xmlns:p14="http://schemas.microsoft.com/office/powerpoint/2010/main" val="104543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38744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Block quotes: separate out, justify</a:t>
            </a:r>
            <a:r>
              <a:rPr lang="en-GB" baseline="0" dirty="0" smtClean="0"/>
              <a:t> to bigger margins. </a:t>
            </a:r>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28</a:t>
            </a:fld>
            <a:endParaRPr lang="en-GB" dirty="0"/>
          </a:p>
        </p:txBody>
      </p:sp>
    </p:spTree>
    <p:extLst>
      <p:ext uri="{BB962C8B-B14F-4D97-AF65-F5344CB8AC3E}">
        <p14:creationId xmlns:p14="http://schemas.microsoft.com/office/powerpoint/2010/main" val="4046817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33</a:t>
            </a:fld>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34" charset="-128"/>
              </a:rPr>
              <a:t>In</a:t>
            </a:r>
            <a:r>
              <a:rPr lang="en-GB" baseline="0" dirty="0" smtClean="0">
                <a:ea typeface="ＭＳ Ｐゴシック" pitchFamily="34" charset="-128"/>
              </a:rPr>
              <a:t> the present climate, charities have been forced to compete for donations. </a:t>
            </a:r>
          </a:p>
          <a:p>
            <a:pPr eaLnBrk="1" hangingPunct="1">
              <a:spcBef>
                <a:spcPct val="0"/>
              </a:spcBef>
            </a:pPr>
            <a:r>
              <a:rPr lang="en-GB" baseline="0" dirty="0" smtClean="0">
                <a:ea typeface="ＭＳ Ｐゴシック" pitchFamily="34" charset="-128"/>
              </a:rPr>
              <a:t>Charities are increasingly in competition with each other. </a:t>
            </a:r>
            <a:endParaRPr lang="en-GB" dirty="0"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34</a:t>
            </a:fld>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Kahoot</a:t>
            </a:r>
            <a:r>
              <a:rPr lang="en-GB" dirty="0" smtClean="0"/>
              <a:t> –Using sources to check meaning</a:t>
            </a:r>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81532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FF775E-8E6B-4C03-A26A-9FB1A406DA59}" type="slidenum">
              <a:rPr lang="en-GB" smtClean="0"/>
              <a:t>36</a:t>
            </a:fld>
            <a:endParaRPr lang="en-GB"/>
          </a:p>
        </p:txBody>
      </p:sp>
    </p:spTree>
    <p:extLst>
      <p:ext uri="{BB962C8B-B14F-4D97-AF65-F5344CB8AC3E}">
        <p14:creationId xmlns:p14="http://schemas.microsoft.com/office/powerpoint/2010/main" val="3179065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DB276F6-0402-4973-A4B9-37CEBF0EA178}" type="slidenum">
              <a:rPr lang="en-GB"/>
              <a:pPr/>
              <a:t>37</a:t>
            </a:fld>
            <a:endParaRPr lang="en-GB"/>
          </a:p>
        </p:txBody>
      </p:sp>
      <p:sp>
        <p:nvSpPr>
          <p:cNvPr id="49155" name="Rectangle 2"/>
          <p:cNvSpPr>
            <a:spLocks noGrp="1" noRot="1" noChangeAspect="1" noChangeArrowheads="1" noTextEdit="1"/>
          </p:cNvSpPr>
          <p:nvPr>
            <p:ph type="sldImg"/>
          </p:nvPr>
        </p:nvSpPr>
        <p:spPr>
          <a:xfrm>
            <a:off x="917575" y="744538"/>
            <a:ext cx="4962525" cy="3722687"/>
          </a:xfrm>
          <a:ln/>
        </p:spPr>
      </p:sp>
      <p:sp>
        <p:nvSpPr>
          <p:cNvPr id="4915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614649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3A3FA1F-F843-418D-A0BE-4A943D4F757E}" type="slidenum">
              <a:rPr lang="en-GB" smtClean="0"/>
              <a:pPr>
                <a:defRPr/>
              </a:pPr>
              <a:t>38</a:t>
            </a:fld>
            <a:endParaRPr lang="en-GB"/>
          </a:p>
        </p:txBody>
      </p:sp>
    </p:spTree>
    <p:extLst>
      <p:ext uri="{BB962C8B-B14F-4D97-AF65-F5344CB8AC3E}">
        <p14:creationId xmlns:p14="http://schemas.microsoft.com/office/powerpoint/2010/main" val="3171981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D5D38104-F235-41C3-8869-BE54ECA93291}" type="slidenum">
              <a:rPr lang="en-GB">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2083903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40</a:t>
            </a:fld>
            <a:endParaRPr lang="en-GB" dirty="0"/>
          </a:p>
        </p:txBody>
      </p:sp>
    </p:spTree>
    <p:extLst>
      <p:ext uri="{BB962C8B-B14F-4D97-AF65-F5344CB8AC3E}">
        <p14:creationId xmlns:p14="http://schemas.microsoft.com/office/powerpoint/2010/main" val="401678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to</a:t>
            </a:r>
            <a:r>
              <a:rPr lang="en-GB" baseline="0" dirty="0" smtClean="0"/>
              <a:t> discuss – what do we mean by referencing? Why do we reference?</a:t>
            </a:r>
            <a:endParaRPr lang="en-GB" dirty="0"/>
          </a:p>
        </p:txBody>
      </p:sp>
      <p:sp>
        <p:nvSpPr>
          <p:cNvPr id="4" name="Slide Number Placeholder 3"/>
          <p:cNvSpPr>
            <a:spLocks noGrp="1"/>
          </p:cNvSpPr>
          <p:nvPr>
            <p:ph type="sldNum" sz="quarter" idx="10"/>
          </p:nvPr>
        </p:nvSpPr>
        <p:spPr/>
        <p:txBody>
          <a:bodyPr/>
          <a:lstStyle/>
          <a:p>
            <a:fld id="{944C3773-ECCF-420C-943B-613C03E083BF}" type="slidenum">
              <a:rPr lang="en-GB" smtClean="0"/>
              <a:t>3</a:t>
            </a:fld>
            <a:endParaRPr lang="en-GB" dirty="0"/>
          </a:p>
        </p:txBody>
      </p:sp>
    </p:spTree>
    <p:extLst>
      <p:ext uri="{BB962C8B-B14F-4D97-AF65-F5344CB8AC3E}">
        <p14:creationId xmlns:p14="http://schemas.microsoft.com/office/powerpoint/2010/main" val="285014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None/>
            </a:pPr>
            <a:r>
              <a:rPr lang="en-GB" sz="1200" baseline="0" dirty="0" smtClean="0"/>
              <a:t>Referencing is a way to acknowledge and respect other people’s ideas </a:t>
            </a:r>
          </a:p>
          <a:p>
            <a:pPr eaLnBrk="1" hangingPunct="1">
              <a:buFont typeface="Wingdings" pitchFamily="2" charset="2"/>
              <a:buNone/>
            </a:pPr>
            <a:endParaRPr lang="en-GB" sz="1200" dirty="0" smtClean="0"/>
          </a:p>
          <a:p>
            <a:endParaRPr lang="en-GB" sz="1200" kern="1200" dirty="0" smtClean="0">
              <a:solidFill>
                <a:schemeClr val="tx1"/>
              </a:solidFill>
              <a:latin typeface="+mn-lt"/>
              <a:ea typeface="+mn-ea"/>
              <a:cs typeface="+mn-cs"/>
            </a:endParaRPr>
          </a:p>
          <a:p>
            <a:pPr eaLnBrk="1" hangingPunct="1">
              <a:buFont typeface="Wingdings" pitchFamily="2" charset="2"/>
              <a:buNone/>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CAEC0530-F1F6-4C3A-AAA8-0A054632F4E4}" type="slidenum">
              <a:rPr lang="en-GB" smtClean="0"/>
              <a:pPr/>
              <a:t>4</a:t>
            </a:fld>
            <a:endParaRPr lang="en-GB"/>
          </a:p>
        </p:txBody>
      </p:sp>
    </p:spTree>
    <p:extLst>
      <p:ext uri="{BB962C8B-B14F-4D97-AF65-F5344CB8AC3E}">
        <p14:creationId xmlns:p14="http://schemas.microsoft.com/office/powerpoint/2010/main" val="139014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 research is entirely original, academic research is about building on the work of others and referencing encourages and support the collective construction of academic knowledge. References are links to this network of knowledge. Referencing shows you understand where ideas come from. It </a:t>
            </a:r>
            <a:r>
              <a:rPr lang="en-GB" dirty="0" smtClean="0"/>
              <a:t>facilitates</a:t>
            </a:r>
            <a:r>
              <a:rPr lang="en-GB" baseline="0" dirty="0" smtClean="0"/>
              <a:t> the transmission of knowledge,</a:t>
            </a:r>
            <a:r>
              <a:rPr lang="en-GB" dirty="0" smtClean="0"/>
              <a:t> allows the progress</a:t>
            </a:r>
            <a:r>
              <a:rPr lang="en-GB" baseline="0" dirty="0" smtClean="0"/>
              <a:t> of ideas and help distinguish people’s work from work of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sz="1200" dirty="0" smtClean="0"/>
              <a:t>If academic research is about understanding and building on the work</a:t>
            </a:r>
            <a:r>
              <a:rPr lang="en-GB" sz="1200" baseline="0" dirty="0" smtClean="0"/>
              <a:t> of others then who said what and when is important.  Knowing who said what and when helps you understand the context of a topic and how ideas have evolved.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AEC0530-F1F6-4C3A-AAA8-0A054632F4E4}" type="slidenum">
              <a:rPr lang="en-GB" smtClean="0"/>
              <a:pPr/>
              <a:t>5</a:t>
            </a:fld>
            <a:endParaRPr lang="en-GB"/>
          </a:p>
        </p:txBody>
      </p:sp>
    </p:spTree>
    <p:extLst>
      <p:ext uri="{BB962C8B-B14F-4D97-AF65-F5344CB8AC3E}">
        <p14:creationId xmlns:p14="http://schemas.microsoft.com/office/powerpoint/2010/main" val="396804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help you produce a good</a:t>
            </a:r>
            <a:r>
              <a:rPr lang="en-GB" baseline="0" dirty="0" smtClean="0"/>
              <a:t> argument</a:t>
            </a:r>
          </a:p>
          <a:p>
            <a:r>
              <a:rPr lang="en-GB" baseline="0" dirty="0" smtClean="0"/>
              <a:t>Lots to read, you can’t read everything, ability to select what is important to your topic and what is relevant to answering your assignment question.</a:t>
            </a:r>
          </a:p>
        </p:txBody>
      </p:sp>
      <p:sp>
        <p:nvSpPr>
          <p:cNvPr id="4" name="Slide Number Placeholder 3"/>
          <p:cNvSpPr>
            <a:spLocks noGrp="1"/>
          </p:cNvSpPr>
          <p:nvPr>
            <p:ph type="sldNum" sz="quarter" idx="10"/>
          </p:nvPr>
        </p:nvSpPr>
        <p:spPr/>
        <p:txBody>
          <a:bodyPr/>
          <a:lstStyle/>
          <a:p>
            <a:fld id="{CAEC0530-F1F6-4C3A-AAA8-0A054632F4E4}" type="slidenum">
              <a:rPr lang="en-GB" smtClean="0"/>
              <a:pPr/>
              <a:t>7</a:t>
            </a:fld>
            <a:endParaRPr lang="en-GB"/>
          </a:p>
        </p:txBody>
      </p:sp>
    </p:spTree>
    <p:extLst>
      <p:ext uri="{BB962C8B-B14F-4D97-AF65-F5344CB8AC3E}">
        <p14:creationId xmlns:p14="http://schemas.microsoft.com/office/powerpoint/2010/main" val="29580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a:t>
            </a:r>
            <a:r>
              <a:rPr lang="en-GB" baseline="0" dirty="0" smtClean="0"/>
              <a:t> you are </a:t>
            </a:r>
            <a:r>
              <a:rPr lang="en-GB" dirty="0" smtClean="0"/>
              <a:t>able to </a:t>
            </a:r>
            <a:r>
              <a:rPr lang="en-GB" sz="1800" dirty="0" smtClean="0"/>
              <a:t>select </a:t>
            </a:r>
            <a:r>
              <a:rPr lang="en-GB" sz="1400" dirty="0" smtClean="0"/>
              <a:t> </a:t>
            </a:r>
            <a:r>
              <a:rPr lang="en-GB" sz="1600" dirty="0" smtClean="0"/>
              <a:t>evidence</a:t>
            </a:r>
            <a:r>
              <a:rPr lang="en-GB" sz="1400" dirty="0" smtClean="0"/>
              <a:t> </a:t>
            </a:r>
            <a:r>
              <a:rPr lang="en-GB" dirty="0" smtClean="0"/>
              <a:t>to support your </a:t>
            </a:r>
            <a:br>
              <a:rPr lang="en-GB" dirty="0" smtClean="0"/>
            </a:br>
            <a:r>
              <a:rPr lang="en-GB" dirty="0" smtClean="0"/>
              <a:t>argument then it</a:t>
            </a:r>
            <a:r>
              <a:rPr lang="en-GB" baseline="0" dirty="0" smtClean="0"/>
              <a:t> gives weight and authority to your research</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pPr>
              <a:defRPr/>
            </a:pPr>
            <a:fld id="{982A41CD-A0A6-41B5-88FD-1D11AA3F5B0F}" type="slidenum">
              <a:rPr lang="en-GB" smtClean="0"/>
              <a:pPr>
                <a:defRPr/>
              </a:pPr>
              <a:t>8</a:t>
            </a:fld>
            <a:endParaRPr lang="en-GB"/>
          </a:p>
        </p:txBody>
      </p:sp>
    </p:spTree>
    <p:extLst>
      <p:ext uri="{BB962C8B-B14F-4D97-AF65-F5344CB8AC3E}">
        <p14:creationId xmlns:p14="http://schemas.microsoft.com/office/powerpoint/2010/main" val="53556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i.e. What kind of ideas are you reading?</a:t>
            </a:r>
          </a:p>
          <a:p>
            <a:r>
              <a:rPr lang="en-GB" dirty="0" smtClean="0"/>
              <a:t>Are you able to summarise what you’ve read?</a:t>
            </a:r>
          </a:p>
          <a:p>
            <a:r>
              <a:rPr lang="en-GB" dirty="0" smtClean="0"/>
              <a:t>Do you understand where ideas came from?</a:t>
            </a:r>
          </a:p>
          <a:p>
            <a:endParaRPr lang="en-GB" dirty="0"/>
          </a:p>
        </p:txBody>
      </p:sp>
      <p:sp>
        <p:nvSpPr>
          <p:cNvPr id="4" name="Slide Number Placeholder 3"/>
          <p:cNvSpPr>
            <a:spLocks noGrp="1"/>
          </p:cNvSpPr>
          <p:nvPr>
            <p:ph type="sldNum" sz="quarter" idx="10"/>
          </p:nvPr>
        </p:nvSpPr>
        <p:spPr/>
        <p:txBody>
          <a:bodyPr/>
          <a:lstStyle/>
          <a:p>
            <a:fld id="{CAEC0530-F1F6-4C3A-AAA8-0A054632F4E4}" type="slidenum">
              <a:rPr lang="en-GB" smtClean="0"/>
              <a:pPr/>
              <a:t>9</a:t>
            </a:fld>
            <a:endParaRPr lang="en-GB"/>
          </a:p>
        </p:txBody>
      </p:sp>
    </p:spTree>
    <p:extLst>
      <p:ext uri="{BB962C8B-B14F-4D97-AF65-F5344CB8AC3E}">
        <p14:creationId xmlns:p14="http://schemas.microsoft.com/office/powerpoint/2010/main" val="28156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Both deliberate and accidental </a:t>
            </a:r>
          </a:p>
          <a:p>
            <a:endParaRPr lang="en-GB" dirty="0" smtClean="0"/>
          </a:p>
          <a:p>
            <a:r>
              <a:rPr lang="en-GB" dirty="0" smtClean="0"/>
              <a:t>Famous</a:t>
            </a:r>
            <a:r>
              <a:rPr lang="en-GB" baseline="0" dirty="0" smtClean="0"/>
              <a:t> examples:</a:t>
            </a:r>
          </a:p>
          <a:p>
            <a:r>
              <a:rPr lang="en-GB" baseline="0" dirty="0" smtClean="0"/>
              <a:t>Joseph Biden forced to withdraw from 1988 Democratic Presidential nominations when revealed that he had failed at Law school due to plagiarism. Also copied several campaign speeches from Neil Kinnock and Robert Kennedy</a:t>
            </a:r>
          </a:p>
          <a:p>
            <a:endParaRPr lang="en-GB" baseline="0" dirty="0" smtClean="0"/>
          </a:p>
          <a:p>
            <a:r>
              <a:rPr lang="en-GB" baseline="0" dirty="0" smtClean="0"/>
              <a:t>George Harrison successfully sued for plagiarism  (claims unconsciously) of the Chiffons’ ‘He’s so fine’ for melody of his own ‘My sweet lord’</a:t>
            </a:r>
          </a:p>
          <a:p>
            <a:endParaRPr lang="en-GB" dirty="0" smtClean="0"/>
          </a:p>
          <a:p>
            <a:r>
              <a:rPr lang="en-GB" baseline="0" dirty="0" smtClean="0"/>
              <a:t>2 </a:t>
            </a:r>
            <a:r>
              <a:rPr lang="en-GB" baseline="0" dirty="0" err="1" smtClean="0"/>
              <a:t>german</a:t>
            </a:r>
            <a:r>
              <a:rPr lang="en-GB" baseline="0" dirty="0" smtClean="0"/>
              <a:t> ministers had to resign over </a:t>
            </a:r>
            <a:r>
              <a:rPr lang="en-GB" baseline="0" dirty="0" err="1" smtClean="0"/>
              <a:t>plagiarim</a:t>
            </a:r>
            <a:r>
              <a:rPr lang="en-GB" baseline="0" dirty="0" smtClean="0"/>
              <a:t> in 2013 (both over plagiarism of doctorates). </a:t>
            </a:r>
            <a:r>
              <a:rPr lang="en-GB" sz="1200" b="0" i="0" kern="1200" dirty="0" smtClean="0">
                <a:solidFill>
                  <a:schemeClr val="tx1"/>
                </a:solidFill>
                <a:effectLst/>
                <a:latin typeface="+mn-lt"/>
                <a:ea typeface="+mn-ea"/>
                <a:cs typeface="+mn-cs"/>
              </a:rPr>
              <a:t>Annette </a:t>
            </a:r>
            <a:r>
              <a:rPr lang="en-GB" sz="1200" b="0" i="0" kern="1200" dirty="0" err="1" smtClean="0">
                <a:solidFill>
                  <a:schemeClr val="tx1"/>
                </a:solidFill>
                <a:effectLst/>
                <a:latin typeface="+mn-lt"/>
                <a:ea typeface="+mn-ea"/>
                <a:cs typeface="+mn-cs"/>
              </a:rPr>
              <a:t>Schavan</a:t>
            </a:r>
            <a:r>
              <a:rPr lang="en-GB" sz="1200" b="0" i="0" kern="1200" dirty="0" smtClean="0">
                <a:solidFill>
                  <a:schemeClr val="tx1"/>
                </a:solidFill>
                <a:effectLst/>
                <a:latin typeface="+mn-lt"/>
                <a:ea typeface="+mn-ea"/>
                <a:cs typeface="+mn-cs"/>
              </a:rPr>
              <a:t> (education minister) and Frank-Walter </a:t>
            </a:r>
            <a:r>
              <a:rPr lang="en-GB" sz="1200" b="0" i="0" kern="1200" dirty="0" err="1" smtClean="0">
                <a:solidFill>
                  <a:schemeClr val="tx1"/>
                </a:solidFill>
                <a:effectLst/>
                <a:latin typeface="+mn-lt"/>
                <a:ea typeface="+mn-ea"/>
                <a:cs typeface="+mn-cs"/>
              </a:rPr>
              <a:t>Steinmeier</a:t>
            </a: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AEC0530-F1F6-4C3A-AAA8-0A054632F4E4}" type="slidenum">
              <a:rPr lang="en-GB" smtClean="0"/>
              <a:pPr/>
              <a:t>10</a:t>
            </a:fld>
            <a:endParaRPr lang="en-GB"/>
          </a:p>
        </p:txBody>
      </p:sp>
    </p:spTree>
    <p:extLst>
      <p:ext uri="{BB962C8B-B14F-4D97-AF65-F5344CB8AC3E}">
        <p14:creationId xmlns:p14="http://schemas.microsoft.com/office/powerpoint/2010/main" val="338951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F8BEF51-F41F-47AF-870D-26CE84620E6D}" type="datetimeFigureOut">
              <a:rPr lang="en-GB"/>
              <a:pPr>
                <a:defRPr/>
              </a:pPr>
              <a:t>18/03/2019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B05B5D7-E387-4832-90C9-DB4651805D04}" type="slidenum">
              <a:rPr lang="en-GB"/>
              <a:pPr>
                <a:defRPr/>
              </a:pPr>
              <a:t>‹#›</a:t>
            </a:fld>
            <a:endParaRPr lang="en-GB" dirty="0"/>
          </a:p>
        </p:txBody>
      </p:sp>
    </p:spTree>
    <p:extLst>
      <p:ext uri="{BB962C8B-B14F-4D97-AF65-F5344CB8AC3E}">
        <p14:creationId xmlns:p14="http://schemas.microsoft.com/office/powerpoint/2010/main" val="205510622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A36B910-316D-4D26-83F0-8134A83D00C2}" type="datetimeFigureOut">
              <a:rPr lang="en-GB"/>
              <a:pPr>
                <a:defRPr/>
              </a:pPr>
              <a:t>18/03/2019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0820508-4892-4F8B-9794-9EE12B70ABCC}" type="slidenum">
              <a:rPr lang="en-GB"/>
              <a:pPr>
                <a:defRPr/>
              </a:pPr>
              <a:t>‹#›</a:t>
            </a:fld>
            <a:endParaRPr lang="en-GB" dirty="0"/>
          </a:p>
        </p:txBody>
      </p:sp>
    </p:spTree>
    <p:extLst>
      <p:ext uri="{BB962C8B-B14F-4D97-AF65-F5344CB8AC3E}">
        <p14:creationId xmlns:p14="http://schemas.microsoft.com/office/powerpoint/2010/main" val="147885168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8888CA-AB53-4514-8DF2-F198000454E0}" type="datetimeFigureOut">
              <a:rPr lang="en-GB"/>
              <a:pPr>
                <a:defRPr/>
              </a:pPr>
              <a:t>18/03/2019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7F366F5-5F6B-4D32-BE8B-6C1C85952A78}" type="slidenum">
              <a:rPr lang="en-GB"/>
              <a:pPr>
                <a:defRPr/>
              </a:pPr>
              <a:t>‹#›</a:t>
            </a:fld>
            <a:endParaRPr lang="en-GB" dirty="0"/>
          </a:p>
        </p:txBody>
      </p:sp>
    </p:spTree>
    <p:extLst>
      <p:ext uri="{BB962C8B-B14F-4D97-AF65-F5344CB8AC3E}">
        <p14:creationId xmlns:p14="http://schemas.microsoft.com/office/powerpoint/2010/main" val="700819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7FDEE20-8FF3-4B29-BFAE-F8AA3BC9136C}" type="datetimeFigureOut">
              <a:rPr lang="en-GB"/>
              <a:pPr>
                <a:defRPr/>
              </a:pPr>
              <a:t>18/03/2019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2BCA0B5-7DDC-4DBD-8BFD-6C23FFC64B55}" type="slidenum">
              <a:rPr lang="en-GB"/>
              <a:pPr>
                <a:defRPr/>
              </a:pPr>
              <a:t>‹#›</a:t>
            </a:fld>
            <a:endParaRPr lang="en-GB" dirty="0"/>
          </a:p>
        </p:txBody>
      </p:sp>
    </p:spTree>
    <p:extLst>
      <p:ext uri="{BB962C8B-B14F-4D97-AF65-F5344CB8AC3E}">
        <p14:creationId xmlns:p14="http://schemas.microsoft.com/office/powerpoint/2010/main" val="182217566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7EA287-8631-42C0-8DCA-185109415383}" type="datetimeFigureOut">
              <a:rPr lang="en-GB"/>
              <a:pPr>
                <a:defRPr/>
              </a:pPr>
              <a:t>18/03/2019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F0AA4E3-500A-418A-9494-DA31BE3424BD}" type="slidenum">
              <a:rPr lang="en-GB"/>
              <a:pPr>
                <a:defRPr/>
              </a:pPr>
              <a:t>‹#›</a:t>
            </a:fld>
            <a:endParaRPr lang="en-GB" dirty="0"/>
          </a:p>
        </p:txBody>
      </p:sp>
    </p:spTree>
    <p:extLst>
      <p:ext uri="{BB962C8B-B14F-4D97-AF65-F5344CB8AC3E}">
        <p14:creationId xmlns:p14="http://schemas.microsoft.com/office/powerpoint/2010/main" val="20258910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11C0310-536E-4651-8BAE-D6D5A86AE614}" type="datetimeFigureOut">
              <a:rPr lang="en-GB"/>
              <a:pPr>
                <a:defRPr/>
              </a:pPr>
              <a:t>18/03/2019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455672D4-C5FB-43E6-A6F3-74A91DBE05B9}" type="slidenum">
              <a:rPr lang="en-GB"/>
              <a:pPr>
                <a:defRPr/>
              </a:pPr>
              <a:t>‹#›</a:t>
            </a:fld>
            <a:endParaRPr lang="en-GB" dirty="0"/>
          </a:p>
        </p:txBody>
      </p:sp>
    </p:spTree>
    <p:extLst>
      <p:ext uri="{BB962C8B-B14F-4D97-AF65-F5344CB8AC3E}">
        <p14:creationId xmlns:p14="http://schemas.microsoft.com/office/powerpoint/2010/main" val="10117376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6C45BE-6FAB-40D5-B486-1D843B6F1EF2}" type="datetimeFigureOut">
              <a:rPr lang="en-GB"/>
              <a:pPr>
                <a:defRPr/>
              </a:pPr>
              <a:t>18/03/2019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BB031CFD-1064-476D-A7BB-5D3A27EB9DCF}" type="slidenum">
              <a:rPr lang="en-GB"/>
              <a:pPr>
                <a:defRPr/>
              </a:pPr>
              <a:t>‹#›</a:t>
            </a:fld>
            <a:endParaRPr lang="en-GB" dirty="0"/>
          </a:p>
        </p:txBody>
      </p:sp>
    </p:spTree>
    <p:extLst>
      <p:ext uri="{BB962C8B-B14F-4D97-AF65-F5344CB8AC3E}">
        <p14:creationId xmlns:p14="http://schemas.microsoft.com/office/powerpoint/2010/main" val="42512784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825EAD8-B069-4F31-94E1-32880D8F7FB7}" type="datetimeFigureOut">
              <a:rPr lang="en-GB"/>
              <a:pPr>
                <a:defRPr/>
              </a:pPr>
              <a:t>18/03/2019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1FCEBE4-BD1C-40B8-BC97-94B14C290DAE}" type="slidenum">
              <a:rPr lang="en-GB"/>
              <a:pPr>
                <a:defRPr/>
              </a:pPr>
              <a:t>‹#›</a:t>
            </a:fld>
            <a:endParaRPr lang="en-GB" dirty="0"/>
          </a:p>
        </p:txBody>
      </p:sp>
    </p:spTree>
    <p:extLst>
      <p:ext uri="{BB962C8B-B14F-4D97-AF65-F5344CB8AC3E}">
        <p14:creationId xmlns:p14="http://schemas.microsoft.com/office/powerpoint/2010/main" val="103345216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11EF13-2333-4D68-B7D5-3C4EA4D8FCA4}" type="datetimeFigureOut">
              <a:rPr lang="en-GB"/>
              <a:pPr>
                <a:defRPr/>
              </a:pPr>
              <a:t>18/03/2019</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07A39AEB-83CF-4401-81CC-1CFBD687BBC9}" type="slidenum">
              <a:rPr lang="en-GB"/>
              <a:pPr>
                <a:defRPr/>
              </a:pPr>
              <a:t>‹#›</a:t>
            </a:fld>
            <a:endParaRPr lang="en-GB" dirty="0"/>
          </a:p>
        </p:txBody>
      </p:sp>
    </p:spTree>
    <p:extLst>
      <p:ext uri="{BB962C8B-B14F-4D97-AF65-F5344CB8AC3E}">
        <p14:creationId xmlns:p14="http://schemas.microsoft.com/office/powerpoint/2010/main" val="342792002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A47026-592B-4965-9F4B-097E29879B6F}" type="datetimeFigureOut">
              <a:rPr lang="en-GB"/>
              <a:pPr>
                <a:defRPr/>
              </a:pPr>
              <a:t>18/03/2019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6025028-C4A5-443D-9496-5A87AD2E1CCC}" type="slidenum">
              <a:rPr lang="en-GB"/>
              <a:pPr>
                <a:defRPr/>
              </a:pPr>
              <a:t>‹#›</a:t>
            </a:fld>
            <a:endParaRPr lang="en-GB" dirty="0"/>
          </a:p>
        </p:txBody>
      </p:sp>
    </p:spTree>
    <p:extLst>
      <p:ext uri="{BB962C8B-B14F-4D97-AF65-F5344CB8AC3E}">
        <p14:creationId xmlns:p14="http://schemas.microsoft.com/office/powerpoint/2010/main" val="338161806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60527F-E8EB-40DF-9863-EFD99D3C464A}" type="datetimeFigureOut">
              <a:rPr lang="en-GB"/>
              <a:pPr>
                <a:defRPr/>
              </a:pPr>
              <a:t>18/03/2019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557609A-AF6F-42F3-B815-6F1305184FC7}" type="slidenum">
              <a:rPr lang="en-GB"/>
              <a:pPr>
                <a:defRPr/>
              </a:pPr>
              <a:t>‹#›</a:t>
            </a:fld>
            <a:endParaRPr lang="en-GB" dirty="0"/>
          </a:p>
        </p:txBody>
      </p:sp>
    </p:spTree>
    <p:extLst>
      <p:ext uri="{BB962C8B-B14F-4D97-AF65-F5344CB8AC3E}">
        <p14:creationId xmlns:p14="http://schemas.microsoft.com/office/powerpoint/2010/main" val="41153150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3080E0-4CD6-4199-9B61-670C587EF495}" type="datetimeFigureOut">
              <a:rPr lang="en-GB"/>
              <a:pPr>
                <a:defRPr/>
              </a:pPr>
              <a:t>18/03/2019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2284D6E-28EA-4177-8B23-64421AD5940F}" type="slidenum">
              <a:rPr lang="en-GB"/>
              <a:pPr>
                <a:defRPr/>
              </a:pPr>
              <a:t>‹#›</a:t>
            </a:fld>
            <a:endParaRPr lang="en-GB" dirty="0"/>
          </a:p>
        </p:txBody>
      </p:sp>
    </p:spTree>
    <p:extLst>
      <p:ext uri="{BB962C8B-B14F-4D97-AF65-F5344CB8AC3E}">
        <p14:creationId xmlns:p14="http://schemas.microsoft.com/office/powerpoint/2010/main" val="361008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oi:org/10.1175/2007Jas2322.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atient.info/health/underactive-thyroid-gland-hypothyroidism" TargetMode="External"/><Relationship Id="rId4" Type="http://schemas.openxmlformats.org/officeDocument/2006/relationships/hyperlink" Target="http://www.freedigitalphotos.net/%20images/search.php?sear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www.library.dmu.ac.uk/Images/Selfstudy/Harvard.pdf" TargetMode="External"/><Relationship Id="rId5" Type="http://schemas.openxmlformats.org/officeDocument/2006/relationships/hyperlink" Target="https://libguides.library.dmu.ac.uk/harvardguide/welcome"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plymouth.ac.uk/uploads/production/document/path/1/1710/Critical_Thinking.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8" Type="http://schemas.openxmlformats.org/officeDocument/2006/relationships/hyperlink" Target="http://www.library.dmu.ac.uk/Home/Calendar" TargetMode="External"/><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png"/><Relationship Id="rId9" Type="http://schemas.openxmlformats.org/officeDocument/2006/relationships/hyperlink" Target="http://www.library.dmu.ac.uk/link/CLA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484784"/>
            <a:ext cx="7772400" cy="1397000"/>
          </a:xfrm>
        </p:spPr>
        <p:txBody>
          <a:bodyPr/>
          <a:lstStyle/>
          <a:p>
            <a:pPr>
              <a:defRPr/>
            </a:pPr>
            <a:r>
              <a:rPr lang="en-GB" dirty="0" smtClean="0">
                <a:solidFill>
                  <a:schemeClr val="accent1">
                    <a:lumMod val="75000"/>
                  </a:schemeClr>
                </a:solidFill>
              </a:rPr>
              <a:t>Referencing for Academic Success</a:t>
            </a:r>
            <a:r>
              <a:rPr lang="en-GB" dirty="0">
                <a:solidFill>
                  <a:schemeClr val="accent1">
                    <a:lumMod val="75000"/>
                  </a:schemeClr>
                </a:solidFill>
              </a:rPr>
              <a:t/>
            </a:r>
            <a:br>
              <a:rPr lang="en-GB" dirty="0">
                <a:solidFill>
                  <a:schemeClr val="accent1">
                    <a:lumMod val="75000"/>
                  </a:schemeClr>
                </a:solidFill>
              </a:rPr>
            </a:br>
            <a:r>
              <a:rPr lang="en-GB" dirty="0">
                <a:solidFill>
                  <a:schemeClr val="accent1">
                    <a:lumMod val="75000"/>
                  </a:schemeClr>
                </a:solidFill>
              </a:rPr>
              <a:t>IMAT1610</a:t>
            </a:r>
            <a:br>
              <a:rPr lang="en-GB" dirty="0">
                <a:solidFill>
                  <a:schemeClr val="accent1">
                    <a:lumMod val="75000"/>
                  </a:schemeClr>
                </a:solidFill>
              </a:rPr>
            </a:br>
            <a:r>
              <a:rPr lang="en-GB" dirty="0" smtClean="0">
                <a:solidFill>
                  <a:schemeClr val="accent1">
                    <a:lumMod val="75000"/>
                  </a:schemeClr>
                </a:solidFill>
              </a:rPr>
              <a:t/>
            </a:r>
            <a:br>
              <a:rPr lang="en-GB" dirty="0" smtClean="0">
                <a:solidFill>
                  <a:schemeClr val="accent1">
                    <a:lumMod val="75000"/>
                  </a:schemeClr>
                </a:solidFill>
              </a:rPr>
            </a:br>
            <a:endParaRPr lang="en-GB" dirty="0">
              <a:solidFill>
                <a:schemeClr val="accent1">
                  <a:lumMod val="75000"/>
                </a:schemeClr>
              </a:solidFill>
            </a:endParaRPr>
          </a:p>
        </p:txBody>
      </p:sp>
      <p:sp>
        <p:nvSpPr>
          <p:cNvPr id="5" name="Subtitle 4"/>
          <p:cNvSpPr>
            <a:spLocks noGrp="1"/>
          </p:cNvSpPr>
          <p:nvPr>
            <p:ph type="subTitle" idx="1"/>
          </p:nvPr>
        </p:nvSpPr>
        <p:spPr>
          <a:xfrm>
            <a:off x="1979613" y="4724400"/>
            <a:ext cx="6400800" cy="504825"/>
          </a:xfrm>
        </p:spPr>
        <p:txBody>
          <a:bodyPr/>
          <a:lstStyle/>
          <a:p>
            <a:pPr>
              <a:defRPr/>
            </a:pPr>
            <a:r>
              <a:rPr lang="en-GB" sz="2800" dirty="0" smtClean="0">
                <a:solidFill>
                  <a:schemeClr val="tx1">
                    <a:lumMod val="75000"/>
                    <a:lumOff val="25000"/>
                  </a:schemeClr>
                </a:solidFill>
              </a:rPr>
              <a:t>Marta Ulanicka</a:t>
            </a:r>
            <a:endParaRPr lang="en-GB" sz="2800" dirty="0">
              <a:solidFill>
                <a:schemeClr val="tx1">
                  <a:lumMod val="75000"/>
                  <a:lumOff val="25000"/>
                </a:schemeClr>
              </a:solidFill>
            </a:endParaRPr>
          </a:p>
        </p:txBody>
      </p:sp>
      <p:pic>
        <p:nvPicPr>
          <p:cNvPr id="3076" name="Picture 3" descr="CLaSS Bann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58888"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CLaSS Banner.png"/>
          <p:cNvPicPr>
            <a:picLocks noChangeAspect="1"/>
          </p:cNvPicPr>
          <p:nvPr/>
        </p:nvPicPr>
        <p:blipFill>
          <a:blip r:embed="rId4">
            <a:extLst>
              <a:ext uri="{28A0092B-C50C-407E-A947-70E740481C1C}">
                <a14:useLocalDpi xmlns:a14="http://schemas.microsoft.com/office/drawing/2010/main" val="0"/>
              </a:ext>
            </a:extLst>
          </a:blip>
          <a:srcRect t="53540"/>
          <a:stretch>
            <a:fillRect/>
          </a:stretch>
        </p:blipFill>
        <p:spPr bwMode="auto">
          <a:xfrm>
            <a:off x="0" y="2420938"/>
            <a:ext cx="1258888"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258888" y="5229225"/>
            <a:ext cx="7885112" cy="12541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457200" eaLnBrk="1" fontAlgn="auto" hangingPunct="1">
              <a:spcAft>
                <a:spcPts val="0"/>
              </a:spcAft>
              <a:defRPr/>
            </a:pPr>
            <a:r>
              <a:rPr lang="en-GB" sz="3200" dirty="0" smtClean="0">
                <a:solidFill>
                  <a:schemeClr val="tx1">
                    <a:lumMod val="75000"/>
                    <a:lumOff val="25000"/>
                  </a:schemeClr>
                </a:solidFill>
                <a:ea typeface="ＭＳ Ｐゴシック" pitchFamily="34" charset="-128"/>
              </a:rPr>
              <a:t>Centre for Learning and Study Support (CLaSS)</a:t>
            </a:r>
            <a:r>
              <a:rPr lang="en-GB" sz="2400" dirty="0" smtClean="0">
                <a:solidFill>
                  <a:schemeClr val="tx1">
                    <a:lumMod val="75000"/>
                    <a:lumOff val="25000"/>
                  </a:schemeClr>
                </a:solidFill>
                <a:ea typeface="ＭＳ Ｐゴシック" pitchFamily="34" charset="-128"/>
              </a:rPr>
              <a:t/>
            </a:r>
            <a:br>
              <a:rPr lang="en-GB" sz="2400" dirty="0" smtClean="0">
                <a:solidFill>
                  <a:schemeClr val="tx1">
                    <a:lumMod val="75000"/>
                    <a:lumOff val="25000"/>
                  </a:schemeClr>
                </a:solidFill>
                <a:ea typeface="ＭＳ Ｐゴシック" pitchFamily="34" charset="-128"/>
              </a:rPr>
            </a:br>
            <a:r>
              <a:rPr lang="en-GB" sz="2400" b="1" dirty="0" smtClean="0">
                <a:solidFill>
                  <a:schemeClr val="tx1">
                    <a:lumMod val="75000"/>
                    <a:lumOff val="25000"/>
                  </a:schemeClr>
                </a:solidFill>
                <a:ea typeface="ＭＳ Ｐゴシック" pitchFamily="34" charset="-128"/>
              </a:rPr>
              <a:t> </a:t>
            </a:r>
            <a:r>
              <a:rPr lang="en-GB" sz="2000" i="1" dirty="0" smtClean="0">
                <a:solidFill>
                  <a:schemeClr val="tx1">
                    <a:lumMod val="75000"/>
                    <a:lumOff val="25000"/>
                  </a:schemeClr>
                </a:solidFill>
                <a:ea typeface="ＭＳ Ｐゴシック" pitchFamily="34" charset="-128"/>
              </a:rPr>
              <a:t>Enhancing academic practice, writing development and professional s</a:t>
            </a:r>
            <a:r>
              <a:rPr lang="en-GB" sz="2000" dirty="0" smtClean="0">
                <a:solidFill>
                  <a:schemeClr val="tx1">
                    <a:lumMod val="75000"/>
                    <a:lumOff val="25000"/>
                  </a:schemeClr>
                </a:solidFill>
                <a:ea typeface="ＭＳ Ｐゴシック" pitchFamily="34" charset="-128"/>
              </a:rPr>
              <a:t>kills</a:t>
            </a:r>
            <a:endParaRPr lang="en-GB" sz="2400" dirty="0">
              <a:solidFill>
                <a:schemeClr val="tx1">
                  <a:lumMod val="75000"/>
                  <a:lumOff val="25000"/>
                </a:schemeClr>
              </a:solidFill>
              <a:ea typeface="ＭＳ Ｐゴシック" pitchFamily="34" charset="-128"/>
            </a:endParaRPr>
          </a:p>
        </p:txBody>
      </p:sp>
      <p:pic>
        <p:nvPicPr>
          <p:cNvPr id="1026" name="Picture 2" descr="Image result for referenc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692399"/>
            <a:ext cx="432048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243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Avoids plagiarism</a:t>
            </a:r>
            <a:endParaRPr lang="en-GB" sz="5400" dirty="0"/>
          </a:p>
        </p:txBody>
      </p:sp>
      <p:pic>
        <p:nvPicPr>
          <p:cNvPr id="4" name="Content Placeholder 3"/>
          <p:cNvPicPr>
            <a:picLocks noChangeAspect="1" noChangeArrowheads="1"/>
          </p:cNvPicPr>
          <p:nvPr/>
        </p:nvPicPr>
        <p:blipFill>
          <a:blip r:embed="rId3" cstate="print"/>
          <a:stretch>
            <a:fillRect/>
          </a:stretch>
        </p:blipFill>
        <p:spPr bwMode="auto">
          <a:xfrm>
            <a:off x="1212411" y="2000240"/>
            <a:ext cx="6645737" cy="4423569"/>
          </a:xfrm>
          <a:prstGeom prst="rect">
            <a:avLst/>
          </a:prstGeom>
          <a:noFill/>
          <a:ln w="9525">
            <a:noFill/>
            <a:miter lim="800000"/>
            <a:headEnd/>
            <a:tailEnd/>
          </a:ln>
          <a:effectLst/>
        </p:spPr>
      </p:pic>
      <p:sp>
        <p:nvSpPr>
          <p:cNvPr id="5" name="Rounded Rectangle 4"/>
          <p:cNvSpPr/>
          <p:nvPr/>
        </p:nvSpPr>
        <p:spPr>
          <a:xfrm>
            <a:off x="964381" y="1943096"/>
            <a:ext cx="7215238" cy="14859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800" dirty="0" smtClean="0"/>
              <a:t>The deliberate attempt to gain advantage by presenting someone else’s work as your own</a:t>
            </a:r>
            <a:endParaRPr lang="en-GB" sz="2800" dirty="0"/>
          </a:p>
        </p:txBody>
      </p:sp>
      <p:sp>
        <p:nvSpPr>
          <p:cNvPr id="7" name="Rounded Rectangle 6"/>
          <p:cNvSpPr/>
          <p:nvPr/>
        </p:nvSpPr>
        <p:spPr>
          <a:xfrm>
            <a:off x="964381" y="4365104"/>
            <a:ext cx="7215238" cy="14287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800" dirty="0" smtClean="0"/>
              <a:t>The substantial duplication of another’s work without acknowledgment of the original source</a:t>
            </a:r>
            <a:endParaRPr lang="en-GB" sz="2800" dirty="0"/>
          </a:p>
        </p:txBody>
      </p:sp>
    </p:spTree>
    <p:extLst>
      <p:ext uri="{BB962C8B-B14F-4D97-AF65-F5344CB8AC3E}">
        <p14:creationId xmlns:p14="http://schemas.microsoft.com/office/powerpoint/2010/main" val="40727010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505" y="1211888"/>
            <a:ext cx="9036496" cy="46551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476672"/>
            <a:ext cx="3203848" cy="1638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2276872"/>
            <a:ext cx="3203848" cy="1638300"/>
          </a:xfrm>
          <a:prstGeom prst="rect">
            <a:avLst/>
          </a:prstGeom>
        </p:spPr>
      </p:pic>
    </p:spTree>
    <p:extLst>
      <p:ext uri="{BB962C8B-B14F-4D97-AF65-F5344CB8AC3E}">
        <p14:creationId xmlns:p14="http://schemas.microsoft.com/office/powerpoint/2010/main" val="92408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6289" y="2298956"/>
            <a:ext cx="2782019" cy="460494"/>
          </a:xfrm>
          <a:prstGeom prst="rect">
            <a:avLst/>
          </a:prstGeom>
          <a:ln>
            <a:noFill/>
          </a:ln>
          <a:effectLst>
            <a:glow rad="635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dirty="0" smtClean="0">
                <a:solidFill>
                  <a:schemeClr val="accent1">
                    <a:lumMod val="75000"/>
                  </a:schemeClr>
                </a:solidFill>
              </a:rPr>
              <a:t>The anatomy of a reference</a:t>
            </a:r>
            <a:endParaRPr lang="en-GB" dirty="0">
              <a:solidFill>
                <a:schemeClr val="accent1">
                  <a:lumMod val="75000"/>
                </a:schemeClr>
              </a:solidFill>
            </a:endParaRPr>
          </a:p>
        </p:txBody>
      </p:sp>
      <p:sp>
        <p:nvSpPr>
          <p:cNvPr id="2" name="Rectangle 1"/>
          <p:cNvSpPr/>
          <p:nvPr/>
        </p:nvSpPr>
        <p:spPr>
          <a:xfrm>
            <a:off x="1316533" y="2320657"/>
            <a:ext cx="5688632" cy="1938992"/>
          </a:xfrm>
          <a:prstGeom prst="rect">
            <a:avLst/>
          </a:prstGeom>
        </p:spPr>
        <p:txBody>
          <a:bodyPr wrap="square">
            <a:spAutoFit/>
          </a:bodyPr>
          <a:lstStyle/>
          <a:p>
            <a:r>
              <a:rPr lang="en-GB" sz="2400" dirty="0">
                <a:solidFill>
                  <a:schemeClr val="tx2"/>
                </a:solidFill>
              </a:rPr>
              <a:t>Diemer and Ali (</a:t>
            </a:r>
            <a:r>
              <a:rPr lang="en-GB" sz="2400" dirty="0" smtClean="0">
                <a:solidFill>
                  <a:schemeClr val="tx2"/>
                </a:solidFill>
              </a:rPr>
              <a:t>2009) </a:t>
            </a:r>
            <a:r>
              <a:rPr lang="en-GB" sz="2400" dirty="0">
                <a:solidFill>
                  <a:schemeClr val="tx2"/>
                </a:solidFill>
              </a:rPr>
              <a:t>discuss that familial wealth could provide a more comprehensive measurement of resources than household income and therefore is a more accurate measure of access to economic </a:t>
            </a:r>
            <a:r>
              <a:rPr lang="en-GB" sz="2400" dirty="0" smtClean="0">
                <a:solidFill>
                  <a:schemeClr val="tx2"/>
                </a:solidFill>
              </a:rPr>
              <a:t>resources.</a:t>
            </a:r>
            <a:endParaRPr lang="en-GB" sz="2400" dirty="0">
              <a:solidFill>
                <a:schemeClr val="tx2"/>
              </a:solidFill>
            </a:endParaRPr>
          </a:p>
        </p:txBody>
      </p:sp>
      <p:sp>
        <p:nvSpPr>
          <p:cNvPr id="5" name="Left Arrow Callout 4"/>
          <p:cNvSpPr/>
          <p:nvPr/>
        </p:nvSpPr>
        <p:spPr>
          <a:xfrm>
            <a:off x="5138104" y="1665107"/>
            <a:ext cx="3690664" cy="1728192"/>
          </a:xfrm>
          <a:prstGeom prst="left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2"/>
                </a:solidFill>
              </a:rPr>
              <a:t>This is called the citation</a:t>
            </a:r>
            <a:endParaRPr lang="en-GB" sz="3200" dirty="0">
              <a:solidFill>
                <a:schemeClr val="tx2"/>
              </a:solidFill>
            </a:endParaRPr>
          </a:p>
        </p:txBody>
      </p:sp>
      <p:sp>
        <p:nvSpPr>
          <p:cNvPr id="8" name="Rectangle 7"/>
          <p:cNvSpPr/>
          <p:nvPr/>
        </p:nvSpPr>
        <p:spPr>
          <a:xfrm>
            <a:off x="1343992" y="2320657"/>
            <a:ext cx="5688632" cy="461665"/>
          </a:xfrm>
          <a:prstGeom prst="rect">
            <a:avLst/>
          </a:prstGeom>
        </p:spPr>
        <p:txBody>
          <a:bodyPr wrap="square">
            <a:spAutoFit/>
          </a:bodyPr>
          <a:lstStyle/>
          <a:p>
            <a:r>
              <a:rPr lang="en-GB" sz="2400" dirty="0">
                <a:solidFill>
                  <a:schemeClr val="tx2"/>
                </a:solidFill>
              </a:rPr>
              <a:t>Diemer and Ali (</a:t>
            </a:r>
            <a:r>
              <a:rPr lang="en-GB" sz="2400" dirty="0" smtClean="0">
                <a:solidFill>
                  <a:schemeClr val="tx2"/>
                </a:solidFill>
              </a:rPr>
              <a:t>2009)</a:t>
            </a:r>
            <a:endParaRPr lang="en-GB" sz="2400" dirty="0">
              <a:solidFill>
                <a:schemeClr val="tx2"/>
              </a:solidFill>
            </a:endParaRPr>
          </a:p>
        </p:txBody>
      </p:sp>
      <p:sp>
        <p:nvSpPr>
          <p:cNvPr id="9" name="Rectangle 8"/>
          <p:cNvSpPr/>
          <p:nvPr/>
        </p:nvSpPr>
        <p:spPr>
          <a:xfrm>
            <a:off x="3563888" y="4561256"/>
            <a:ext cx="2661655" cy="707886"/>
          </a:xfrm>
          <a:prstGeom prst="rect">
            <a:avLst/>
          </a:prstGeom>
        </p:spPr>
        <p:txBody>
          <a:bodyPr wrap="square">
            <a:spAutoFit/>
          </a:bodyPr>
          <a:lstStyle/>
          <a:p>
            <a:r>
              <a:rPr lang="en-GB" sz="4000" dirty="0" smtClean="0">
                <a:solidFill>
                  <a:schemeClr val="tx2"/>
                </a:solidFill>
              </a:rPr>
              <a:t>Name, year</a:t>
            </a:r>
            <a:endParaRPr lang="en-GB" sz="4000" dirty="0">
              <a:solidFill>
                <a:schemeClr val="tx2"/>
              </a:solidFill>
            </a:endParaRPr>
          </a:p>
        </p:txBody>
      </p:sp>
    </p:spTree>
    <p:extLst>
      <p:ext uri="{BB962C8B-B14F-4D97-AF65-F5344CB8AC3E}">
        <p14:creationId xmlns:p14="http://schemas.microsoft.com/office/powerpoint/2010/main" val="998789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rPr>
              <a:t>The anatomy of a reference</a:t>
            </a:r>
            <a:endParaRPr lang="en-GB" dirty="0"/>
          </a:p>
        </p:txBody>
      </p:sp>
      <p:sp>
        <p:nvSpPr>
          <p:cNvPr id="3" name="Content Placeholder 2"/>
          <p:cNvSpPr>
            <a:spLocks noGrp="1"/>
          </p:cNvSpPr>
          <p:nvPr>
            <p:ph idx="1"/>
          </p:nvPr>
        </p:nvSpPr>
        <p:spPr/>
        <p:txBody>
          <a:bodyPr/>
          <a:lstStyle/>
          <a:p>
            <a:pPr marL="0" indent="0">
              <a:buNone/>
            </a:pPr>
            <a:r>
              <a:rPr lang="en-US" sz="2800" dirty="0" smtClean="0">
                <a:solidFill>
                  <a:schemeClr val="accent1">
                    <a:lumMod val="75000"/>
                  </a:schemeClr>
                </a:solidFill>
              </a:rPr>
              <a:t/>
            </a:r>
            <a:br>
              <a:rPr lang="en-US" sz="2800" dirty="0" smtClean="0">
                <a:solidFill>
                  <a:schemeClr val="accent1">
                    <a:lumMod val="75000"/>
                  </a:schemeClr>
                </a:solidFill>
              </a:rPr>
            </a:br>
            <a:r>
              <a:rPr lang="en-US" sz="2800" dirty="0" smtClean="0">
                <a:solidFill>
                  <a:schemeClr val="accent1">
                    <a:lumMod val="75000"/>
                  </a:schemeClr>
                </a:solidFill>
              </a:rPr>
              <a:t>DIEMER, M. A. </a:t>
            </a:r>
            <a:r>
              <a:rPr lang="en-US" sz="2800" dirty="0">
                <a:solidFill>
                  <a:schemeClr val="accent1">
                    <a:lumMod val="75000"/>
                  </a:schemeClr>
                </a:solidFill>
              </a:rPr>
              <a:t>and </a:t>
            </a:r>
            <a:r>
              <a:rPr lang="en-US" sz="2800" dirty="0" smtClean="0">
                <a:solidFill>
                  <a:schemeClr val="accent1">
                    <a:lumMod val="75000"/>
                  </a:schemeClr>
                </a:solidFill>
              </a:rPr>
              <a:t>ALI, S. </a:t>
            </a:r>
            <a:r>
              <a:rPr lang="en-US" sz="2800" dirty="0">
                <a:solidFill>
                  <a:schemeClr val="accent1">
                    <a:lumMod val="75000"/>
                  </a:schemeClr>
                </a:solidFill>
              </a:rPr>
              <a:t>R. (</a:t>
            </a:r>
            <a:r>
              <a:rPr lang="en-US" sz="2800" dirty="0" smtClean="0">
                <a:solidFill>
                  <a:schemeClr val="accent1">
                    <a:lumMod val="75000"/>
                  </a:schemeClr>
                </a:solidFill>
              </a:rPr>
              <a:t>2009) </a:t>
            </a:r>
            <a:r>
              <a:rPr lang="en-GB" sz="2800" dirty="0" smtClean="0">
                <a:solidFill>
                  <a:schemeClr val="accent1">
                    <a:lumMod val="75000"/>
                  </a:schemeClr>
                </a:solidFill>
              </a:rPr>
              <a:t>Integrating </a:t>
            </a:r>
            <a:r>
              <a:rPr lang="en-GB" sz="2800" dirty="0">
                <a:solidFill>
                  <a:schemeClr val="accent1">
                    <a:lumMod val="75000"/>
                  </a:schemeClr>
                </a:solidFill>
              </a:rPr>
              <a:t>social class into vocational psychology: Theory and practice implications</a:t>
            </a:r>
            <a:r>
              <a:rPr lang="en-GB" sz="2800" dirty="0" smtClean="0">
                <a:solidFill>
                  <a:schemeClr val="accent1">
                    <a:lumMod val="75000"/>
                  </a:schemeClr>
                </a:solidFill>
              </a:rPr>
              <a:t>.</a:t>
            </a:r>
            <a:r>
              <a:rPr lang="en-GB" sz="2800" dirty="0">
                <a:solidFill>
                  <a:schemeClr val="accent1">
                    <a:lumMod val="75000"/>
                  </a:schemeClr>
                </a:solidFill>
              </a:rPr>
              <a:t> </a:t>
            </a:r>
            <a:r>
              <a:rPr lang="en-GB" sz="2800" i="1" dirty="0">
                <a:solidFill>
                  <a:schemeClr val="accent1">
                    <a:lumMod val="75000"/>
                  </a:schemeClr>
                </a:solidFill>
              </a:rPr>
              <a:t>Journal of Career </a:t>
            </a:r>
            <a:r>
              <a:rPr lang="en-GB" sz="2800" i="1" dirty="0" smtClean="0">
                <a:solidFill>
                  <a:schemeClr val="accent1">
                    <a:lumMod val="75000"/>
                  </a:schemeClr>
                </a:solidFill>
              </a:rPr>
              <a:t>Assessment</a:t>
            </a:r>
            <a:r>
              <a:rPr lang="en-US" sz="2800" dirty="0" smtClean="0">
                <a:solidFill>
                  <a:schemeClr val="accent1">
                    <a:lumMod val="75000"/>
                  </a:schemeClr>
                </a:solidFill>
              </a:rPr>
              <a:t>, 17 (3), </a:t>
            </a:r>
            <a:r>
              <a:rPr lang="en-US" sz="2800" dirty="0">
                <a:solidFill>
                  <a:schemeClr val="accent1">
                    <a:lumMod val="75000"/>
                  </a:schemeClr>
                </a:solidFill>
              </a:rPr>
              <a:t>pp</a:t>
            </a:r>
            <a:r>
              <a:rPr lang="en-US" sz="2800" dirty="0" smtClean="0">
                <a:solidFill>
                  <a:schemeClr val="accent1">
                    <a:lumMod val="75000"/>
                  </a:schemeClr>
                </a:solidFill>
              </a:rPr>
              <a:t>. 247-265.</a:t>
            </a:r>
            <a:endParaRPr lang="en-US" sz="2800" dirty="0">
              <a:solidFill>
                <a:schemeClr val="accent1">
                  <a:lumMod val="75000"/>
                </a:schemeClr>
              </a:solidFill>
            </a:endParaRP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4473974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1143000"/>
          </a:xfrm>
        </p:spPr>
        <p:txBody>
          <a:bodyPr/>
          <a:lstStyle/>
          <a:p>
            <a:r>
              <a:rPr lang="en-GB" dirty="0" smtClean="0">
                <a:solidFill>
                  <a:schemeClr val="accent1">
                    <a:lumMod val="75000"/>
                  </a:schemeClr>
                </a:solidFill>
              </a:rPr>
              <a:t>Harvard Sample Reference List</a:t>
            </a:r>
            <a:endParaRPr lang="en-GB" dirty="0">
              <a:solidFill>
                <a:schemeClr val="accent1">
                  <a:lumMod val="75000"/>
                </a:schemeClr>
              </a:solidFill>
            </a:endParaRPr>
          </a:p>
        </p:txBody>
      </p:sp>
      <p:sp>
        <p:nvSpPr>
          <p:cNvPr id="3" name="Content Placeholder 2"/>
          <p:cNvSpPr>
            <a:spLocks noGrp="1"/>
          </p:cNvSpPr>
          <p:nvPr>
            <p:ph idx="1"/>
          </p:nvPr>
        </p:nvSpPr>
        <p:spPr>
          <a:xfrm>
            <a:off x="539552" y="1124744"/>
            <a:ext cx="8229600" cy="5472608"/>
          </a:xfrm>
        </p:spPr>
        <p:txBody>
          <a:bodyPr/>
          <a:lstStyle/>
          <a:p>
            <a:pPr marL="0" indent="0">
              <a:spcAft>
                <a:spcPts val="600"/>
              </a:spcAft>
              <a:buNone/>
            </a:pPr>
            <a:r>
              <a:rPr lang="en-US" sz="1600" dirty="0"/>
              <a:t>HEUS, T. and JONKER, H.J.J. (2008) Subsiding shells around shallow cumulous clouds. </a:t>
            </a:r>
            <a:r>
              <a:rPr lang="en-US" sz="1600" i="1" dirty="0"/>
              <a:t>Journal of atmospheric sciences.</a:t>
            </a:r>
            <a:r>
              <a:rPr lang="en-US" sz="1600" dirty="0"/>
              <a:t> [Online] 65 (3). Available from: </a:t>
            </a:r>
            <a:r>
              <a:rPr lang="en-US" sz="1600" dirty="0" err="1">
                <a:hlinkClick r:id="rId3"/>
              </a:rPr>
              <a:t>doi:org</a:t>
            </a:r>
            <a:r>
              <a:rPr lang="en-US" sz="1600" dirty="0">
                <a:hlinkClick r:id="rId3"/>
              </a:rPr>
              <a:t>/10.1175/2007Jas2322.1</a:t>
            </a:r>
            <a:r>
              <a:rPr lang="en-US" sz="1600" dirty="0"/>
              <a:t>[Accessed 28/06/16].</a:t>
            </a:r>
          </a:p>
          <a:p>
            <a:pPr marL="0" indent="0">
              <a:spcAft>
                <a:spcPts val="600"/>
              </a:spcAft>
              <a:buNone/>
            </a:pPr>
            <a:r>
              <a:rPr lang="en-US" sz="1600" dirty="0"/>
              <a:t>JSCREATIONZS (2012)</a:t>
            </a:r>
            <a:r>
              <a:rPr lang="en-US" sz="1600" i="1" dirty="0"/>
              <a:t> Gears concept.</a:t>
            </a:r>
            <a:r>
              <a:rPr lang="en-US" sz="1600" dirty="0"/>
              <a:t> [Online image] Available from: </a:t>
            </a:r>
            <a:r>
              <a:rPr lang="en-US" sz="1600" dirty="0">
                <a:hlinkClick r:id="rId4"/>
              </a:rPr>
              <a:t>www.freedigitalphotos.net/ images/</a:t>
            </a:r>
            <a:r>
              <a:rPr lang="en-US" sz="1600" dirty="0" err="1">
                <a:hlinkClick r:id="rId4"/>
              </a:rPr>
              <a:t>search.php?searc</a:t>
            </a:r>
            <a:r>
              <a:rPr lang="en-US" sz="1600" dirty="0">
                <a:hlinkClick r:id="rId4"/>
              </a:rPr>
              <a:t> </a:t>
            </a:r>
            <a:r>
              <a:rPr lang="en-US" sz="1600" dirty="0"/>
              <a:t>[Accessed 19/06/13].</a:t>
            </a:r>
          </a:p>
          <a:p>
            <a:pPr marL="0" indent="0">
              <a:spcAft>
                <a:spcPts val="600"/>
              </a:spcAft>
              <a:buNone/>
            </a:pPr>
            <a:r>
              <a:rPr lang="en-US" sz="1600" dirty="0"/>
              <a:t>MAIMON, D. and BROWNING, C. R. (2012) Adolescents’ violent victimization in the </a:t>
            </a:r>
            <a:r>
              <a:rPr lang="en-US" sz="1600" dirty="0" err="1"/>
              <a:t>neighbourhood</a:t>
            </a:r>
            <a:r>
              <a:rPr lang="en-US" sz="1600" dirty="0"/>
              <a:t>: situational and contextual determinants. </a:t>
            </a:r>
            <a:r>
              <a:rPr lang="en-US" sz="1600" i="1" dirty="0"/>
              <a:t>British journal of criminology</a:t>
            </a:r>
            <a:r>
              <a:rPr lang="en-US" sz="1600" dirty="0"/>
              <a:t>, 52 (4), pp. 808-833.</a:t>
            </a:r>
          </a:p>
          <a:p>
            <a:pPr marL="0" indent="0">
              <a:spcAft>
                <a:spcPts val="600"/>
              </a:spcAft>
              <a:buNone/>
            </a:pPr>
            <a:r>
              <a:rPr lang="en-GB" sz="1600" dirty="0"/>
              <a:t>PATIENT.INFO (</a:t>
            </a:r>
            <a:r>
              <a:rPr lang="en-GB" sz="1600" dirty="0" err="1"/>
              <a:t>n.d.</a:t>
            </a:r>
            <a:r>
              <a:rPr lang="en-GB" sz="1600" dirty="0"/>
              <a:t>) </a:t>
            </a:r>
            <a:r>
              <a:rPr lang="en-GB" sz="1600" i="1" dirty="0"/>
              <a:t>Underactive thyroid gland (hypothyroidism)</a:t>
            </a:r>
            <a:r>
              <a:rPr lang="en-GB" sz="1600" dirty="0"/>
              <a:t>. [Online] Patient.info. Available from: </a:t>
            </a:r>
            <a:r>
              <a:rPr lang="en-GB" sz="1600" dirty="0">
                <a:hlinkClick r:id="rId5"/>
              </a:rPr>
              <a:t>http://patient.info/health/underactive-thyroid-gland-hypothyroidism</a:t>
            </a:r>
            <a:r>
              <a:rPr lang="en-GB" sz="1600" dirty="0"/>
              <a:t> [Accessed 28/06/16].</a:t>
            </a:r>
          </a:p>
          <a:p>
            <a:pPr marL="0" indent="0">
              <a:spcAft>
                <a:spcPts val="600"/>
              </a:spcAft>
              <a:buNone/>
            </a:pPr>
            <a:r>
              <a:rPr lang="en-US" sz="1600" dirty="0"/>
              <a:t>SCHURK, H. (2015) Manipulations in imagined space. In: PERREN, C. and MLECEK, M. (eds.) </a:t>
            </a:r>
            <a:r>
              <a:rPr lang="en-US" sz="1600" i="1" dirty="0"/>
              <a:t>Perception in architecture: here and now. </a:t>
            </a:r>
            <a:r>
              <a:rPr lang="en-US" sz="1600" dirty="0"/>
              <a:t>Newcastle upon Tyne: Cambridge Scholars Publishing, pp. 78-85</a:t>
            </a:r>
            <a:r>
              <a:rPr lang="en-US" sz="1600" dirty="0" smtClean="0"/>
              <a:t>.</a:t>
            </a:r>
            <a:endParaRPr lang="en-US" sz="1600" dirty="0"/>
          </a:p>
          <a:p>
            <a:pPr marL="0" indent="0">
              <a:spcAft>
                <a:spcPts val="600"/>
              </a:spcAft>
              <a:buNone/>
            </a:pPr>
            <a:r>
              <a:rPr lang="en-US" sz="1600" dirty="0" smtClean="0"/>
              <a:t>SEIDMAN</a:t>
            </a:r>
            <a:r>
              <a:rPr lang="en-US" sz="1600" dirty="0"/>
              <a:t>, S. (2012) </a:t>
            </a:r>
            <a:r>
              <a:rPr lang="en-US" sz="1600" i="1" dirty="0"/>
              <a:t>Contested knowledge. </a:t>
            </a:r>
            <a:r>
              <a:rPr lang="en-US" sz="1600" dirty="0"/>
              <a:t>5th ed. Hoboken, New Jersey: Wiley-Blackwell</a:t>
            </a:r>
            <a:r>
              <a:rPr lang="en-US" sz="1600" dirty="0" smtClean="0"/>
              <a:t>.</a:t>
            </a:r>
          </a:p>
          <a:p>
            <a:pPr marL="0" indent="0">
              <a:spcAft>
                <a:spcPts val="600"/>
              </a:spcAft>
              <a:buNone/>
            </a:pPr>
            <a:r>
              <a:rPr lang="en-US" sz="1600" dirty="0"/>
              <a:t>SHARDA, R., DELEN, D. and TURBAN, E. (2015) </a:t>
            </a:r>
            <a:r>
              <a:rPr lang="en-US" sz="1600" i="1" dirty="0"/>
              <a:t>Business intelligence: a managerial perspective on analytics.</a:t>
            </a:r>
            <a:r>
              <a:rPr lang="en-US" sz="1600" dirty="0"/>
              <a:t> London: Pearson Education</a:t>
            </a:r>
            <a:r>
              <a:rPr lang="en-US" sz="1600" dirty="0" smtClean="0"/>
              <a:t>.</a:t>
            </a:r>
          </a:p>
          <a:p>
            <a:pPr marL="0" indent="0">
              <a:spcAft>
                <a:spcPts val="600"/>
              </a:spcAft>
              <a:buNone/>
            </a:pPr>
            <a:r>
              <a:rPr lang="en-US" sz="1600" dirty="0" smtClean="0"/>
              <a:t>SPSS </a:t>
            </a:r>
            <a:r>
              <a:rPr lang="en-US" sz="1600" dirty="0"/>
              <a:t>(2015) </a:t>
            </a:r>
            <a:r>
              <a:rPr lang="en-US" sz="1600" i="1" dirty="0"/>
              <a:t>SPSS Statistics.</a:t>
            </a:r>
            <a:r>
              <a:rPr lang="en-US" sz="1600" dirty="0"/>
              <a:t> [Software] Version 22. Chicago: SPSS</a:t>
            </a:r>
            <a:r>
              <a:rPr lang="en-US" sz="1600" dirty="0" smtClean="0"/>
              <a:t>.</a:t>
            </a:r>
          </a:p>
        </p:txBody>
      </p:sp>
    </p:spTree>
    <p:extLst>
      <p:ext uri="{BB962C8B-B14F-4D97-AF65-F5344CB8AC3E}">
        <p14:creationId xmlns:p14="http://schemas.microsoft.com/office/powerpoint/2010/main" val="66593660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5 steps to good referencing</a:t>
            </a:r>
            <a:endParaRPr lang="en-US" dirty="0">
              <a:solidFill>
                <a:schemeClr val="tx2"/>
              </a:solidFill>
            </a:endParaRPr>
          </a:p>
        </p:txBody>
      </p:sp>
      <p:sp>
        <p:nvSpPr>
          <p:cNvPr id="5" name="Content Placeholder 4"/>
          <p:cNvSpPr>
            <a:spLocks noGrp="1"/>
          </p:cNvSpPr>
          <p:nvPr>
            <p:ph sz="half" idx="2"/>
          </p:nvPr>
        </p:nvSpPr>
        <p:spPr>
          <a:xfrm>
            <a:off x="611560" y="1598308"/>
            <a:ext cx="7643192" cy="4525963"/>
          </a:xfrm>
        </p:spPr>
        <p:txBody>
          <a:bodyPr>
            <a:normAutofit fontScale="92500" lnSpcReduction="10000"/>
          </a:bodyPr>
          <a:lstStyle/>
          <a:p>
            <a:pPr marL="514350" lvl="0" indent="-514350">
              <a:buFont typeface="+mj-lt"/>
              <a:buAutoNum type="arabicPeriod"/>
            </a:pPr>
            <a:r>
              <a:rPr dirty="0">
                <a:solidFill>
                  <a:schemeClr val="tx2"/>
                </a:solidFill>
              </a:rPr>
              <a:t>Always record reference details as you read </a:t>
            </a:r>
            <a:r>
              <a:rPr lang="en-GB" dirty="0" smtClean="0">
                <a:solidFill>
                  <a:schemeClr val="tx2"/>
                </a:solidFill>
              </a:rPr>
              <a:t>and</a:t>
            </a:r>
            <a:r>
              <a:rPr dirty="0" smtClean="0">
                <a:solidFill>
                  <a:schemeClr val="tx2"/>
                </a:solidFill>
              </a:rPr>
              <a:t> </a:t>
            </a:r>
            <a:r>
              <a:rPr dirty="0">
                <a:solidFill>
                  <a:schemeClr val="tx2"/>
                </a:solidFill>
              </a:rPr>
              <a:t>take notes</a:t>
            </a:r>
            <a:endParaRPr lang="en-GB" dirty="0">
              <a:solidFill>
                <a:schemeClr val="tx2"/>
              </a:solidFill>
            </a:endParaRPr>
          </a:p>
          <a:p>
            <a:pPr marL="514350" indent="-514350">
              <a:buFont typeface="+mj-lt"/>
              <a:buAutoNum type="arabicPeriod"/>
            </a:pPr>
            <a:r>
              <a:rPr dirty="0">
                <a:solidFill>
                  <a:schemeClr val="tx2"/>
                </a:solidFill>
                <a:ea typeface="Calibri"/>
                <a:cs typeface="Calibri"/>
                <a:sym typeface="Calibri"/>
              </a:rPr>
              <a:t>When writing: if quoting directly, </a:t>
            </a:r>
            <a:r>
              <a:rPr i="1" dirty="0">
                <a:solidFill>
                  <a:schemeClr val="tx2"/>
                </a:solidFill>
                <a:ea typeface="Calibri"/>
                <a:cs typeface="Calibri"/>
                <a:sym typeface="Calibri"/>
              </a:rPr>
              <a:t>always</a:t>
            </a:r>
            <a:r>
              <a:rPr dirty="0">
                <a:solidFill>
                  <a:schemeClr val="tx2"/>
                </a:solidFill>
                <a:ea typeface="Calibri"/>
                <a:cs typeface="Calibri"/>
                <a:sym typeface="Calibri"/>
              </a:rPr>
              <a:t> add a reference (include page numbers)</a:t>
            </a:r>
            <a:endParaRPr lang="en-GB" dirty="0">
              <a:solidFill>
                <a:schemeClr val="tx2"/>
              </a:solidFill>
              <a:ea typeface="Calibri"/>
              <a:cs typeface="Calibri"/>
              <a:sym typeface="Calibri"/>
            </a:endParaRPr>
          </a:p>
          <a:p>
            <a:pPr marL="514350" lvl="0" indent="-514350">
              <a:buFont typeface="+mj-lt"/>
              <a:buAutoNum type="arabicPeriod"/>
            </a:pPr>
            <a:r>
              <a:rPr dirty="0">
                <a:solidFill>
                  <a:schemeClr val="tx2"/>
                </a:solidFill>
              </a:rPr>
              <a:t>When writing: add a reference whenever you refer to someone else’s ideas, or wherever you want to ‘showcase’ your knowledge</a:t>
            </a:r>
            <a:endParaRPr lang="en-GB" dirty="0">
              <a:solidFill>
                <a:schemeClr val="tx2"/>
              </a:solidFill>
            </a:endParaRPr>
          </a:p>
          <a:p>
            <a:pPr marL="514350" lvl="0" indent="-514350">
              <a:buFont typeface="+mj-lt"/>
              <a:buAutoNum type="arabicPeriod"/>
            </a:pPr>
            <a:r>
              <a:rPr dirty="0">
                <a:solidFill>
                  <a:schemeClr val="tx2"/>
                </a:solidFill>
              </a:rPr>
              <a:t>Work out what it is you are referencing: book, chapter, article, website etc.</a:t>
            </a:r>
            <a:endParaRPr lang="en-GB" dirty="0">
              <a:solidFill>
                <a:schemeClr val="tx2"/>
              </a:solidFill>
            </a:endParaRPr>
          </a:p>
          <a:p>
            <a:pPr marL="514350" indent="-514350">
              <a:buFont typeface="+mj-lt"/>
              <a:buAutoNum type="arabicPeriod"/>
            </a:pPr>
            <a:r>
              <a:rPr dirty="0">
                <a:solidFill>
                  <a:schemeClr val="tx2"/>
                </a:solidFill>
              </a:rPr>
              <a:t>Use the prescribed referencing guide and follow the appropriate referencing template</a:t>
            </a:r>
          </a:p>
          <a:p>
            <a:pPr lvl="0"/>
            <a:endParaRPr dirty="0"/>
          </a:p>
          <a:p>
            <a:endParaRPr dirty="0">
              <a:ea typeface="Calibri"/>
              <a:cs typeface="Calibri"/>
              <a:sym typeface="Calibri"/>
            </a:endParaRPr>
          </a:p>
          <a:p>
            <a:pPr lvl="0"/>
            <a:endParaRPr dirty="0"/>
          </a:p>
          <a:p>
            <a:endParaRPr lang="en-US" dirty="0"/>
          </a:p>
        </p:txBody>
      </p:sp>
    </p:spTree>
    <p:extLst>
      <p:ext uri="{BB962C8B-B14F-4D97-AF65-F5344CB8AC3E}">
        <p14:creationId xmlns:p14="http://schemas.microsoft.com/office/powerpoint/2010/main" val="335993974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dirty="0" smtClean="0">
                <a:solidFill>
                  <a:schemeClr val="accent1">
                    <a:lumMod val="75000"/>
                  </a:schemeClr>
                </a:solidFill>
              </a:rPr>
              <a:t>What to write in a reference list</a:t>
            </a:r>
            <a:endParaRPr lang="en-GB" dirty="0">
              <a:solidFill>
                <a:schemeClr val="accent1">
                  <a:lumMod val="75000"/>
                </a:schemeClr>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40768"/>
            <a:ext cx="3155549" cy="4481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79290" y="1849639"/>
            <a:ext cx="4896544" cy="2031325"/>
          </a:xfrm>
          <a:prstGeom prst="rect">
            <a:avLst/>
          </a:prstGeom>
          <a:noFill/>
        </p:spPr>
        <p:txBody>
          <a:bodyPr wrap="square" rtlCol="0">
            <a:spAutoFit/>
          </a:bodyPr>
          <a:lstStyle/>
          <a:p>
            <a:r>
              <a:rPr lang="en-GB" dirty="0">
                <a:hlinkClick r:id="rId5"/>
              </a:rPr>
              <a:t>https://libguides.library.dmu.ac.uk/refguide</a:t>
            </a:r>
            <a:endParaRPr lang="en-GB" dirty="0" smtClean="0">
              <a:hlinkClick r:id="rId5"/>
            </a:endParaRPr>
          </a:p>
          <a:p>
            <a:endParaRPr lang="en-GB" dirty="0" smtClean="0">
              <a:hlinkClick r:id="rId5"/>
            </a:endParaRPr>
          </a:p>
          <a:p>
            <a:r>
              <a:rPr lang="en-GB" dirty="0" smtClean="0">
                <a:hlinkClick r:id="rId5"/>
              </a:rPr>
              <a:t>https</a:t>
            </a:r>
            <a:r>
              <a:rPr lang="en-GB" dirty="0">
                <a:hlinkClick r:id="rId5"/>
              </a:rPr>
              <a:t>://</a:t>
            </a:r>
            <a:r>
              <a:rPr lang="en-GB" dirty="0" smtClean="0">
                <a:hlinkClick r:id="rId5"/>
              </a:rPr>
              <a:t>libguides.library.dmu.ac.uk/harvardguide/welcome</a:t>
            </a:r>
            <a:endParaRPr lang="en-GB" dirty="0" smtClean="0"/>
          </a:p>
          <a:p>
            <a:endParaRPr lang="en-GB" dirty="0"/>
          </a:p>
          <a:p>
            <a:r>
              <a:rPr lang="en-GB" dirty="0">
                <a:hlinkClick r:id="rId6"/>
              </a:rPr>
              <a:t>http://</a:t>
            </a:r>
            <a:r>
              <a:rPr lang="en-GB" dirty="0" smtClean="0">
                <a:hlinkClick r:id="rId6"/>
              </a:rPr>
              <a:t>www.library.dmu.ac.uk/Images/Selfstudy/Harvard.pdf</a:t>
            </a:r>
            <a:r>
              <a:rPr lang="en-GB" dirty="0" smtClean="0"/>
              <a:t> </a:t>
            </a:r>
            <a:endParaRPr lang="en-GB" dirty="0"/>
          </a:p>
        </p:txBody>
      </p:sp>
    </p:spTree>
    <p:extLst>
      <p:ext uri="{BB962C8B-B14F-4D97-AF65-F5344CB8AC3E}">
        <p14:creationId xmlns:p14="http://schemas.microsoft.com/office/powerpoint/2010/main" val="227463632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lanie\AppData\Local\Microsoft\Windows\INetCache\IE\004V4TV3\Help-Icon-Question-Mark-15271-small[1].png"/>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7544" y="2420886"/>
            <a:ext cx="1368747" cy="13687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25240" y="2628205"/>
            <a:ext cx="7201992" cy="954107"/>
          </a:xfrm>
          <a:prstGeom prst="rect">
            <a:avLst/>
          </a:prstGeom>
          <a:noFill/>
        </p:spPr>
        <p:txBody>
          <a:bodyPr wrap="square" rtlCol="0">
            <a:spAutoFit/>
          </a:bodyPr>
          <a:lstStyle/>
          <a:p>
            <a:r>
              <a:rPr lang="en-GB" sz="2800" dirty="0" smtClean="0">
                <a:solidFill>
                  <a:schemeClr val="tx2"/>
                </a:solidFill>
              </a:rPr>
              <a:t>What is the difference between a reference list and a bibliography? </a:t>
            </a:r>
            <a:endParaRPr lang="en-GB" sz="2800" dirty="0">
              <a:solidFill>
                <a:schemeClr val="tx2"/>
              </a:solidFill>
            </a:endParaRPr>
          </a:p>
        </p:txBody>
      </p:sp>
    </p:spTree>
    <p:extLst>
      <p:ext uri="{BB962C8B-B14F-4D97-AF65-F5344CB8AC3E}">
        <p14:creationId xmlns:p14="http://schemas.microsoft.com/office/powerpoint/2010/main" val="250978026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b="1" dirty="0">
                <a:solidFill>
                  <a:schemeClr val="accent1">
                    <a:lumMod val="75000"/>
                  </a:schemeClr>
                </a:solidFill>
              </a:rPr>
              <a:t>A</a:t>
            </a:r>
            <a:r>
              <a:rPr lang="en-GB" b="1" dirty="0" smtClean="0">
                <a:solidFill>
                  <a:schemeClr val="accent1">
                    <a:lumMod val="75000"/>
                  </a:schemeClr>
                </a:solidFill>
              </a:rPr>
              <a:t>ctivity  1</a:t>
            </a:r>
            <a:endParaRPr lang="en-GB" b="1" dirty="0">
              <a:solidFill>
                <a:schemeClr val="accent1">
                  <a:lumMod val="75000"/>
                </a:schemeClr>
              </a:solidFill>
            </a:endParaRPr>
          </a:p>
        </p:txBody>
      </p:sp>
      <p:sp>
        <p:nvSpPr>
          <p:cNvPr id="6" name="TextBox 5"/>
          <p:cNvSpPr txBox="1"/>
          <p:nvPr/>
        </p:nvSpPr>
        <p:spPr>
          <a:xfrm>
            <a:off x="241991" y="4293096"/>
            <a:ext cx="8640960" cy="1754326"/>
          </a:xfrm>
          <a:prstGeom prst="rect">
            <a:avLst/>
          </a:prstGeom>
          <a:noFill/>
        </p:spPr>
        <p:txBody>
          <a:bodyPr wrap="square" rtlCol="0">
            <a:spAutoFit/>
          </a:bodyPr>
          <a:lstStyle/>
          <a:p>
            <a:pPr algn="ctr"/>
            <a:r>
              <a:rPr lang="en-GB" sz="3600" dirty="0" smtClean="0">
                <a:solidFill>
                  <a:schemeClr val="accent1">
                    <a:lumMod val="75000"/>
                  </a:schemeClr>
                </a:solidFill>
                <a:latin typeface="+mn-lt"/>
              </a:rPr>
              <a:t>Good Academic Practice</a:t>
            </a:r>
          </a:p>
          <a:p>
            <a:pPr algn="ctr"/>
            <a:r>
              <a:rPr lang="en-GB" sz="3600" dirty="0" smtClean="0">
                <a:solidFill>
                  <a:schemeClr val="accent1">
                    <a:lumMod val="75000"/>
                  </a:schemeClr>
                </a:solidFill>
              </a:rPr>
              <a:t>Bad Academic Practice</a:t>
            </a:r>
            <a:endParaRPr lang="en-GB" sz="3600" dirty="0" smtClean="0">
              <a:solidFill>
                <a:schemeClr val="accent1">
                  <a:lumMod val="75000"/>
                </a:schemeClr>
              </a:solidFill>
              <a:latin typeface="+mn-lt"/>
            </a:endParaRPr>
          </a:p>
          <a:p>
            <a:pPr algn="ctr"/>
            <a:r>
              <a:rPr lang="en-GB" sz="3600" dirty="0" smtClean="0">
                <a:solidFill>
                  <a:schemeClr val="accent1">
                    <a:lumMod val="75000"/>
                  </a:schemeClr>
                </a:solidFill>
                <a:latin typeface="+mn-lt"/>
              </a:rPr>
              <a:t> </a:t>
            </a:r>
            <a:endParaRPr lang="en-GB" sz="3600" dirty="0">
              <a:solidFill>
                <a:schemeClr val="accent1">
                  <a:lumMod val="75000"/>
                </a:schemeClr>
              </a:solidFill>
              <a:latin typeface="+mn-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1566892"/>
            <a:ext cx="2877972" cy="2726204"/>
          </a:xfrm>
          <a:prstGeom prst="rect">
            <a:avLst/>
          </a:prstGeom>
        </p:spPr>
      </p:pic>
    </p:spTree>
    <p:extLst>
      <p:ext uri="{BB962C8B-B14F-4D97-AF65-F5344CB8AC3E}">
        <p14:creationId xmlns:p14="http://schemas.microsoft.com/office/powerpoint/2010/main" val="159961114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Task: Identify good and bad practice</a:t>
            </a:r>
            <a:endParaRPr lang="en-GB" b="1" dirty="0">
              <a:solidFill>
                <a:schemeClr val="accent1">
                  <a:lumMod val="75000"/>
                </a:schemeClr>
              </a:solidFill>
            </a:endParaRPr>
          </a:p>
        </p:txBody>
      </p:sp>
      <p:sp>
        <p:nvSpPr>
          <p:cNvPr id="3" name="Content Placeholder 2"/>
          <p:cNvSpPr>
            <a:spLocks noGrp="1"/>
          </p:cNvSpPr>
          <p:nvPr>
            <p:ph idx="1"/>
          </p:nvPr>
        </p:nvSpPr>
        <p:spPr>
          <a:xfrm>
            <a:off x="539552" y="1700808"/>
            <a:ext cx="8352928" cy="4896544"/>
          </a:xfrm>
        </p:spPr>
        <p:txBody>
          <a:bodyPr/>
          <a:lstStyle/>
          <a:p>
            <a:r>
              <a:rPr lang="en-GB" dirty="0" smtClean="0"/>
              <a:t>Listen to the following examples of citing and referencing and decide which is:</a:t>
            </a:r>
          </a:p>
          <a:p>
            <a:pPr lvl="1"/>
            <a:r>
              <a:rPr lang="en-GB" dirty="0" smtClean="0">
                <a:solidFill>
                  <a:srgbClr val="00B050"/>
                </a:solidFill>
              </a:rPr>
              <a:t>Good practice = Green</a:t>
            </a:r>
          </a:p>
          <a:p>
            <a:pPr lvl="1"/>
            <a:r>
              <a:rPr lang="en-GB" dirty="0" smtClean="0">
                <a:solidFill>
                  <a:srgbClr val="FF0000"/>
                </a:solidFill>
              </a:rPr>
              <a:t>Bad practice = Red</a:t>
            </a:r>
          </a:p>
          <a:p>
            <a:pPr lvl="1"/>
            <a:r>
              <a:rPr lang="en-GB" dirty="0" smtClean="0">
                <a:solidFill>
                  <a:schemeClr val="accent6">
                    <a:lumMod val="75000"/>
                  </a:schemeClr>
                </a:solidFill>
              </a:rPr>
              <a:t>Questionable = Both</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645024"/>
            <a:ext cx="2280501" cy="21602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9144000" cy="630936"/>
          </a:xfrm>
          <a:prstGeom prst="rect">
            <a:avLst/>
          </a:prstGeom>
        </p:spPr>
      </p:pic>
    </p:spTree>
    <p:extLst>
      <p:ext uri="{BB962C8B-B14F-4D97-AF65-F5344CB8AC3E}">
        <p14:creationId xmlns:p14="http://schemas.microsoft.com/office/powerpoint/2010/main" val="182180069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856"/>
            <a:ext cx="9144000" cy="1143000"/>
          </a:xfrm>
        </p:spPr>
        <p:txBody>
          <a:bodyPr/>
          <a:lstStyle/>
          <a:p>
            <a:r>
              <a:rPr lang="en-GB" dirty="0" smtClean="0">
                <a:solidFill>
                  <a:schemeClr val="accent1">
                    <a:lumMod val="75000"/>
                  </a:schemeClr>
                </a:solidFill>
              </a:rPr>
              <a:t>In this session we will think about …</a:t>
            </a:r>
            <a:endParaRPr lang="en-GB" dirty="0">
              <a:solidFill>
                <a:schemeClr val="accent1">
                  <a:lumMod val="75000"/>
                </a:schemeClr>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971599" y="3933056"/>
            <a:ext cx="834036" cy="79532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907704" y="2010501"/>
            <a:ext cx="6480720" cy="3908762"/>
          </a:xfrm>
          <a:prstGeom prst="rect">
            <a:avLst/>
          </a:prstGeom>
          <a:noFill/>
        </p:spPr>
        <p:txBody>
          <a:bodyPr wrap="square" rtlCol="0">
            <a:spAutoFit/>
          </a:bodyPr>
          <a:lstStyle/>
          <a:p>
            <a:r>
              <a:rPr lang="en-GB" sz="3200" dirty="0" smtClean="0">
                <a:solidFill>
                  <a:schemeClr val="accent1">
                    <a:lumMod val="75000"/>
                  </a:schemeClr>
                </a:solidFill>
              </a:rPr>
              <a:t>The anatomy of a citation/reference</a:t>
            </a:r>
          </a:p>
          <a:p>
            <a:endParaRPr lang="en-GB" sz="3200" dirty="0" smtClean="0">
              <a:solidFill>
                <a:schemeClr val="accent1">
                  <a:lumMod val="75000"/>
                </a:schemeClr>
              </a:solidFill>
            </a:endParaRPr>
          </a:p>
          <a:p>
            <a:r>
              <a:rPr lang="en-GB" sz="3200" dirty="0" smtClean="0">
                <a:solidFill>
                  <a:schemeClr val="accent1">
                    <a:lumMod val="75000"/>
                  </a:schemeClr>
                </a:solidFill>
              </a:rPr>
              <a:t>Avoiding </a:t>
            </a:r>
            <a:r>
              <a:rPr lang="en-GB" sz="3200" dirty="0">
                <a:solidFill>
                  <a:schemeClr val="accent1">
                    <a:lumMod val="75000"/>
                  </a:schemeClr>
                </a:solidFill>
              </a:rPr>
              <a:t>plagiarism</a:t>
            </a:r>
          </a:p>
          <a:p>
            <a:endParaRPr lang="en-GB" sz="3200" dirty="0" smtClean="0">
              <a:solidFill>
                <a:schemeClr val="accent1">
                  <a:lumMod val="75000"/>
                </a:schemeClr>
              </a:solidFill>
            </a:endParaRPr>
          </a:p>
          <a:p>
            <a:r>
              <a:rPr lang="en-GB" sz="3200" dirty="0" smtClean="0">
                <a:solidFill>
                  <a:schemeClr val="accent1">
                    <a:lumMod val="75000"/>
                  </a:schemeClr>
                </a:solidFill>
              </a:rPr>
              <a:t>Direct quotations and paraphrasing</a:t>
            </a:r>
          </a:p>
          <a:p>
            <a:endParaRPr lang="en-GB" sz="3200" dirty="0" smtClean="0">
              <a:solidFill>
                <a:schemeClr val="accent1">
                  <a:lumMod val="75000"/>
                </a:schemeClr>
              </a:solidFill>
            </a:endParaRPr>
          </a:p>
          <a:p>
            <a:endParaRPr lang="en-GB" sz="3200" dirty="0">
              <a:solidFill>
                <a:schemeClr val="accent1">
                  <a:lumMod val="75000"/>
                </a:schemeClr>
              </a:solidFill>
            </a:endParaRPr>
          </a:p>
          <a:p>
            <a:endParaRPr lang="en-GB" sz="2400" dirty="0" smtClean="0">
              <a:solidFill>
                <a:schemeClr val="accent1">
                  <a:lumMod val="75000"/>
                </a:schemeClr>
              </a:solidFill>
              <a:latin typeface="+mn-lt"/>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971600" y="1985603"/>
            <a:ext cx="834035" cy="795325"/>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971600" y="2993715"/>
            <a:ext cx="834035" cy="795325"/>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793800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Example 1</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solidFill>
                  <a:schemeClr val="tx2"/>
                </a:solidFill>
              </a:rPr>
              <a:t>You copy a paragraph making small changes (e.g. replacing a few verbs, and replacing an adjective with a synonym).</a:t>
            </a:r>
          </a:p>
          <a:p>
            <a:r>
              <a:rPr lang="en-GB" dirty="0" smtClean="0">
                <a:solidFill>
                  <a:schemeClr val="tx2"/>
                </a:solidFill>
              </a:rPr>
              <a:t> You put the source in the reference list.</a:t>
            </a:r>
            <a:endParaRPr lang="en-GB" dirty="0">
              <a:solidFill>
                <a:schemeClr val="tx2"/>
              </a:solidFill>
            </a:endParaRPr>
          </a:p>
        </p:txBody>
      </p:sp>
      <p:pic>
        <p:nvPicPr>
          <p:cNvPr id="2052" name="Picture 4" descr="Image result for red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759" y="1268760"/>
            <a:ext cx="4620481" cy="4620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6299" y="4293096"/>
            <a:ext cx="2280501" cy="2160240"/>
          </a:xfrm>
          <a:prstGeom prst="rect">
            <a:avLst/>
          </a:prstGeom>
        </p:spPr>
      </p:pic>
    </p:spTree>
    <p:extLst>
      <p:ext uri="{BB962C8B-B14F-4D97-AF65-F5344CB8AC3E}">
        <p14:creationId xmlns:p14="http://schemas.microsoft.com/office/powerpoint/2010/main" val="28132850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Example 2</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solidFill>
                  <a:schemeClr val="tx2"/>
                </a:solidFill>
              </a:rPr>
              <a:t>You quote a paragraph by placing it in a block format.</a:t>
            </a:r>
          </a:p>
          <a:p>
            <a:r>
              <a:rPr lang="en-GB" dirty="0" smtClean="0">
                <a:solidFill>
                  <a:schemeClr val="tx2"/>
                </a:solidFill>
              </a:rPr>
              <a:t>The source is cited in the text.</a:t>
            </a:r>
          </a:p>
          <a:p>
            <a:r>
              <a:rPr lang="en-GB" dirty="0" smtClean="0">
                <a:solidFill>
                  <a:schemeClr val="tx2"/>
                </a:solidFill>
              </a:rPr>
              <a:t>The source is cited in the reference list.</a:t>
            </a:r>
            <a:endParaRPr lang="en-GB"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6299" y="4293096"/>
            <a:ext cx="2280501" cy="2160240"/>
          </a:xfrm>
          <a:prstGeom prst="rect">
            <a:avLst/>
          </a:prstGeom>
        </p:spPr>
      </p:pic>
      <p:pic>
        <p:nvPicPr>
          <p:cNvPr id="3076" name="Picture 4" descr="Image result for hand holding a green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624035"/>
            <a:ext cx="390525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595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Example 3</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solidFill>
                  <a:schemeClr val="tx2"/>
                </a:solidFill>
              </a:rPr>
              <a:t>You use the information from a table (e.g. home office statistics) to make a new diagram in your own work.</a:t>
            </a:r>
          </a:p>
          <a:p>
            <a:r>
              <a:rPr lang="en-GB" dirty="0" smtClean="0">
                <a:solidFill>
                  <a:schemeClr val="tx2"/>
                </a:solidFill>
              </a:rPr>
              <a:t>You put the source in the reference list.</a:t>
            </a:r>
            <a:endParaRPr lang="en-GB"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6299" y="4293096"/>
            <a:ext cx="2280501" cy="2160240"/>
          </a:xfrm>
          <a:prstGeom prst="rect">
            <a:avLst/>
          </a:prstGeom>
        </p:spPr>
      </p:pic>
      <p:pic>
        <p:nvPicPr>
          <p:cNvPr id="5" name="Picture 4" descr="Image result for red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759" y="1268760"/>
            <a:ext cx="4620481" cy="46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415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Example 4</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solidFill>
                  <a:schemeClr val="tx2"/>
                </a:solidFill>
              </a:rPr>
              <a:t>You compose a paragraph by taking short phrases from a number of sources and putting them together, adding in words of your own to make a coherent sentence. </a:t>
            </a:r>
          </a:p>
          <a:p>
            <a:r>
              <a:rPr lang="en-GB" dirty="0" smtClean="0">
                <a:solidFill>
                  <a:schemeClr val="tx2"/>
                </a:solidFill>
              </a:rPr>
              <a:t>You include all sources in your reference list.</a:t>
            </a:r>
            <a:endParaRPr lang="en-GB"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6299" y="4293096"/>
            <a:ext cx="2280501" cy="2160240"/>
          </a:xfrm>
          <a:prstGeom prst="rect">
            <a:avLst/>
          </a:prstGeom>
        </p:spPr>
      </p:pic>
      <p:pic>
        <p:nvPicPr>
          <p:cNvPr id="5" name="Picture 4" descr="Image result for red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759" y="1268760"/>
            <a:ext cx="4620481" cy="46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707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Example 5</a:t>
            </a:r>
            <a:endParaRPr lang="en-GB" b="1" dirty="0">
              <a:solidFill>
                <a:schemeClr val="tx2"/>
              </a:solidFill>
            </a:endParaRPr>
          </a:p>
        </p:txBody>
      </p:sp>
      <p:sp>
        <p:nvSpPr>
          <p:cNvPr id="3" name="Content Placeholder 2"/>
          <p:cNvSpPr>
            <a:spLocks noGrp="1"/>
          </p:cNvSpPr>
          <p:nvPr>
            <p:ph idx="1"/>
          </p:nvPr>
        </p:nvSpPr>
        <p:spPr/>
        <p:txBody>
          <a:bodyPr/>
          <a:lstStyle/>
          <a:p>
            <a:r>
              <a:rPr lang="en-GB" dirty="0" smtClean="0">
                <a:solidFill>
                  <a:schemeClr val="tx2"/>
                </a:solidFill>
              </a:rPr>
              <a:t>You paraphrase information from a number of sources making substantial changes in language and organisation.</a:t>
            </a:r>
          </a:p>
          <a:p>
            <a:r>
              <a:rPr lang="en-GB" dirty="0" smtClean="0">
                <a:solidFill>
                  <a:schemeClr val="tx2"/>
                </a:solidFill>
              </a:rPr>
              <a:t>The sources are cited in the text.</a:t>
            </a:r>
          </a:p>
          <a:p>
            <a:r>
              <a:rPr lang="en-GB" dirty="0" smtClean="0">
                <a:solidFill>
                  <a:schemeClr val="tx2"/>
                </a:solidFill>
              </a:rPr>
              <a:t>The source is cited in the reference list.</a:t>
            </a:r>
            <a:endParaRPr lang="en-GB"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6299" y="4293096"/>
            <a:ext cx="2280501" cy="2160240"/>
          </a:xfrm>
          <a:prstGeom prst="rect">
            <a:avLst/>
          </a:prstGeom>
        </p:spPr>
      </p:pic>
      <p:pic>
        <p:nvPicPr>
          <p:cNvPr id="6146" name="Picture 2" descr="Image result for hand holding a green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624035"/>
            <a:ext cx="390525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862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0099"/>
                </a:solidFill>
              </a:rPr>
              <a:t>At a glance: using evidence in your writing</a:t>
            </a:r>
            <a:endParaRPr lang="en-GB" dirty="0">
              <a:solidFill>
                <a:srgbClr val="000099"/>
              </a:solidFill>
            </a:endParaRPr>
          </a:p>
        </p:txBody>
      </p:sp>
      <p:graphicFrame>
        <p:nvGraphicFramePr>
          <p:cNvPr id="4" name="Content Placeholder 3"/>
          <p:cNvGraphicFramePr>
            <a:graphicFrameLocks noGrp="1"/>
          </p:cNvGraphicFramePr>
          <p:nvPr>
            <p:ph idx="1"/>
            <p:extLst/>
          </p:nvPr>
        </p:nvGraphicFramePr>
        <p:xfrm>
          <a:off x="0" y="1600200"/>
          <a:ext cx="673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Callout 5"/>
          <p:cNvSpPr/>
          <p:nvPr/>
        </p:nvSpPr>
        <p:spPr>
          <a:xfrm>
            <a:off x="6516216" y="5733256"/>
            <a:ext cx="2627784" cy="112474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000099"/>
                </a:solidFill>
                <a:effectLst>
                  <a:outerShdw blurRad="38100" dist="38100" dir="2700000" algn="tl">
                    <a:srgbClr val="000000">
                      <a:alpha val="43137"/>
                    </a:srgbClr>
                  </a:outerShdw>
                </a:effectLst>
              </a:rPr>
              <a:t>No change</a:t>
            </a:r>
          </a:p>
        </p:txBody>
      </p:sp>
      <p:sp>
        <p:nvSpPr>
          <p:cNvPr id="7" name="Left Arrow Callout 6"/>
          <p:cNvSpPr/>
          <p:nvPr/>
        </p:nvSpPr>
        <p:spPr>
          <a:xfrm>
            <a:off x="5652120" y="4294011"/>
            <a:ext cx="3024336" cy="112474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000099"/>
                </a:solidFill>
                <a:effectLst>
                  <a:outerShdw blurRad="38100" dist="38100" dir="2700000" algn="tl">
                    <a:srgbClr val="000000">
                      <a:alpha val="43137"/>
                    </a:srgbClr>
                  </a:outerShdw>
                </a:effectLst>
              </a:rPr>
              <a:t>Minor changes</a:t>
            </a:r>
          </a:p>
        </p:txBody>
      </p:sp>
      <p:sp>
        <p:nvSpPr>
          <p:cNvPr id="8" name="Left Arrow Callout 7"/>
          <p:cNvSpPr/>
          <p:nvPr/>
        </p:nvSpPr>
        <p:spPr>
          <a:xfrm>
            <a:off x="4808556" y="2924944"/>
            <a:ext cx="3024336" cy="112474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000099"/>
                </a:solidFill>
                <a:effectLst>
                  <a:outerShdw blurRad="38100" dist="38100" dir="2700000" algn="tl">
                    <a:srgbClr val="000000">
                      <a:alpha val="43137"/>
                    </a:srgbClr>
                  </a:outerShdw>
                </a:effectLst>
              </a:rPr>
              <a:t>Major changes</a:t>
            </a:r>
          </a:p>
        </p:txBody>
      </p:sp>
      <p:sp>
        <p:nvSpPr>
          <p:cNvPr id="9" name="Left Arrow Callout 8"/>
          <p:cNvSpPr/>
          <p:nvPr/>
        </p:nvSpPr>
        <p:spPr>
          <a:xfrm>
            <a:off x="4499992" y="1556792"/>
            <a:ext cx="2880320" cy="112474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000099"/>
                </a:solidFill>
                <a:effectLst>
                  <a:outerShdw blurRad="38100" dist="38100" dir="2700000" algn="tl">
                    <a:srgbClr val="000000">
                      <a:alpha val="43137"/>
                    </a:srgbClr>
                  </a:outerShdw>
                </a:effectLst>
              </a:rPr>
              <a:t>Evaluation</a:t>
            </a:r>
          </a:p>
        </p:txBody>
      </p:sp>
    </p:spTree>
    <p:extLst>
      <p:ext uri="{BB962C8B-B14F-4D97-AF65-F5344CB8AC3E}">
        <p14:creationId xmlns:p14="http://schemas.microsoft.com/office/powerpoint/2010/main" val="29355731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Direct quotation</a:t>
            </a:r>
            <a:endParaRPr lang="en-GB" b="1" dirty="0">
              <a:solidFill>
                <a:schemeClr val="accent1">
                  <a:lumMod val="75000"/>
                </a:schemeClr>
              </a:solidFill>
            </a:endParaRPr>
          </a:p>
        </p:txBody>
      </p:sp>
      <p:sp>
        <p:nvSpPr>
          <p:cNvPr id="3" name="Content Placeholder 2"/>
          <p:cNvSpPr>
            <a:spLocks noGrp="1"/>
          </p:cNvSpPr>
          <p:nvPr>
            <p:ph idx="1"/>
          </p:nvPr>
        </p:nvSpPr>
        <p:spPr/>
        <p:txBody>
          <a:bodyPr/>
          <a:lstStyle/>
          <a:p>
            <a:r>
              <a:rPr lang="en-GB" dirty="0"/>
              <a:t>A </a:t>
            </a:r>
            <a:r>
              <a:rPr lang="en-GB" i="1" dirty="0"/>
              <a:t>direct quotation</a:t>
            </a:r>
            <a:r>
              <a:rPr lang="en-GB" dirty="0"/>
              <a:t> is a report of the </a:t>
            </a:r>
            <a:r>
              <a:rPr lang="en-GB" b="1" dirty="0"/>
              <a:t>exact </a:t>
            </a:r>
            <a:r>
              <a:rPr lang="en-GB" b="1" dirty="0" smtClean="0"/>
              <a:t>word</a:t>
            </a:r>
            <a:r>
              <a:rPr lang="en-GB" b="1" dirty="0"/>
              <a:t>s </a:t>
            </a:r>
            <a:r>
              <a:rPr lang="en-GB" dirty="0"/>
              <a:t>of an author or speaker. </a:t>
            </a:r>
            <a:endParaRPr lang="en-GB" b="1" dirty="0"/>
          </a:p>
          <a:p>
            <a:r>
              <a:rPr lang="en-GB" dirty="0" smtClean="0"/>
              <a:t>A direct </a:t>
            </a:r>
            <a:r>
              <a:rPr lang="en-GB" dirty="0"/>
              <a:t>quotation is placed inside </a:t>
            </a:r>
            <a:r>
              <a:rPr lang="en-GB" b="1" dirty="0"/>
              <a:t>quotation marks</a:t>
            </a:r>
            <a:r>
              <a:rPr lang="en-GB" dirty="0"/>
              <a:t>. </a:t>
            </a:r>
            <a:endParaRPr lang="en-GB" dirty="0" smtClean="0"/>
          </a:p>
          <a:p>
            <a:r>
              <a:rPr lang="en-GB" dirty="0" smtClean="0"/>
              <a:t>Rogers </a:t>
            </a:r>
            <a:r>
              <a:rPr lang="en-GB" dirty="0"/>
              <a:t>and Green (</a:t>
            </a:r>
            <a:r>
              <a:rPr lang="en-GB" dirty="0" smtClean="0"/>
              <a:t>2008, p.38) </a:t>
            </a:r>
            <a:r>
              <a:rPr lang="en-GB" dirty="0"/>
              <a:t>argue that ‘the family home has the greatest impact on educational development’. </a:t>
            </a:r>
          </a:p>
        </p:txBody>
      </p:sp>
      <p:pic>
        <p:nvPicPr>
          <p:cNvPr id="4" name="Picture 6" descr="Image result for circling"/>
          <p:cNvPicPr>
            <a:picLocks noChangeAspect="1" noChangeArrowheads="1"/>
          </p:cNvPicPr>
          <p:nvPr/>
        </p:nvPicPr>
        <p:blipFill>
          <a:blip r:embed="rId3"/>
          <a:srcRect/>
          <a:stretch>
            <a:fillRect/>
          </a:stretch>
        </p:blipFill>
        <p:spPr bwMode="auto">
          <a:xfrm>
            <a:off x="4932040" y="4653136"/>
            <a:ext cx="504056" cy="504056"/>
          </a:xfrm>
          <a:prstGeom prst="rect">
            <a:avLst/>
          </a:prstGeom>
          <a:noFill/>
        </p:spPr>
      </p:pic>
      <p:pic>
        <p:nvPicPr>
          <p:cNvPr id="5" name="Picture 6" descr="Image result for circling"/>
          <p:cNvPicPr>
            <a:picLocks noChangeAspect="1" noChangeArrowheads="1"/>
          </p:cNvPicPr>
          <p:nvPr/>
        </p:nvPicPr>
        <p:blipFill>
          <a:blip r:embed="rId3"/>
          <a:srcRect/>
          <a:stretch>
            <a:fillRect/>
          </a:stretch>
        </p:blipFill>
        <p:spPr bwMode="auto">
          <a:xfrm>
            <a:off x="7614593" y="3717032"/>
            <a:ext cx="504056" cy="504056"/>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54448"/>
            <a:ext cx="9144000" cy="630936"/>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593" y="50528"/>
            <a:ext cx="1497359" cy="127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7330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solidFill>
                  <a:srgbClr val="002060"/>
                </a:solidFill>
              </a:rPr>
              <a:t>Using direct quotations</a:t>
            </a:r>
          </a:p>
        </p:txBody>
      </p:sp>
      <p:sp>
        <p:nvSpPr>
          <p:cNvPr id="6" name="Rectangle 5"/>
          <p:cNvSpPr/>
          <p:nvPr/>
        </p:nvSpPr>
        <p:spPr>
          <a:xfrm>
            <a:off x="611188" y="1628775"/>
            <a:ext cx="7704137" cy="360098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eaLnBrk="1" hangingPunct="1">
              <a:lnSpc>
                <a:spcPct val="150000"/>
              </a:lnSpc>
              <a:defRPr/>
            </a:pPr>
            <a:r>
              <a:rPr lang="en-GB" sz="2800" dirty="0">
                <a:solidFill>
                  <a:srgbClr val="002060"/>
                </a:solidFill>
                <a:latin typeface="Segoe Print" pitchFamily="2" charset="0"/>
              </a:rPr>
              <a:t>Using direct quotations </a:t>
            </a:r>
            <a:r>
              <a:rPr lang="en-GB" sz="2800" dirty="0" smtClean="0">
                <a:solidFill>
                  <a:srgbClr val="002060"/>
                </a:solidFill>
                <a:latin typeface="Segoe Print" pitchFamily="2" charset="0"/>
              </a:rPr>
              <a:t>can </a:t>
            </a:r>
            <a:r>
              <a:rPr lang="en-GB" sz="2800" dirty="0">
                <a:solidFill>
                  <a:srgbClr val="002060"/>
                </a:solidFill>
                <a:latin typeface="Segoe Print" pitchFamily="2" charset="0"/>
              </a:rPr>
              <a:t>be useful </a:t>
            </a:r>
            <a:r>
              <a:rPr lang="en-GB" sz="2800" dirty="0" smtClean="0">
                <a:solidFill>
                  <a:srgbClr val="002060"/>
                </a:solidFill>
                <a:latin typeface="Segoe Print" pitchFamily="2" charset="0"/>
              </a:rPr>
              <a:t> when</a:t>
            </a:r>
            <a:r>
              <a:rPr lang="en-GB" sz="2800" dirty="0">
                <a:solidFill>
                  <a:srgbClr val="002060"/>
                </a:solidFill>
                <a:latin typeface="Segoe Print" pitchFamily="2" charset="0"/>
              </a:rPr>
              <a:t>:</a:t>
            </a:r>
          </a:p>
          <a:p>
            <a:pPr eaLnBrk="1" hangingPunct="1">
              <a:defRPr/>
            </a:pPr>
            <a:endParaRPr lang="en-GB" dirty="0">
              <a:solidFill>
                <a:srgbClr val="002060"/>
              </a:solidFill>
            </a:endParaRPr>
          </a:p>
          <a:p>
            <a:pPr marL="457200" indent="-457200" eaLnBrk="1" hangingPunct="1">
              <a:lnSpc>
                <a:spcPct val="150000"/>
              </a:lnSpc>
              <a:buFont typeface="Arial" pitchFamily="34" charset="0"/>
              <a:buChar char="•"/>
              <a:defRPr/>
            </a:pPr>
            <a:r>
              <a:rPr lang="en-GB" sz="2800" dirty="0">
                <a:solidFill>
                  <a:srgbClr val="002060"/>
                </a:solidFill>
              </a:rPr>
              <a:t>The author’s style is clear and engaging</a:t>
            </a:r>
          </a:p>
          <a:p>
            <a:pPr marL="457200" indent="-457200" eaLnBrk="1" hangingPunct="1">
              <a:lnSpc>
                <a:spcPct val="150000"/>
              </a:lnSpc>
              <a:buFont typeface="Arial" pitchFamily="34" charset="0"/>
              <a:buChar char="•"/>
              <a:defRPr/>
            </a:pPr>
            <a:r>
              <a:rPr lang="en-GB" sz="2800" dirty="0">
                <a:solidFill>
                  <a:srgbClr val="002060"/>
                </a:solidFill>
              </a:rPr>
              <a:t>I</a:t>
            </a:r>
            <a:r>
              <a:rPr lang="en-GB" sz="2800" dirty="0" smtClean="0">
                <a:solidFill>
                  <a:srgbClr val="002060"/>
                </a:solidFill>
              </a:rPr>
              <a:t>t </a:t>
            </a:r>
            <a:r>
              <a:rPr lang="en-GB" sz="2800" dirty="0">
                <a:solidFill>
                  <a:srgbClr val="002060"/>
                </a:solidFill>
              </a:rPr>
              <a:t>is important that your reader knows  </a:t>
            </a:r>
            <a:r>
              <a:rPr lang="en-GB" sz="2800" dirty="0" smtClean="0">
                <a:solidFill>
                  <a:srgbClr val="002060"/>
                </a:solidFill>
              </a:rPr>
              <a:t>the exact words an </a:t>
            </a:r>
            <a:r>
              <a:rPr lang="en-GB" sz="2800" dirty="0">
                <a:solidFill>
                  <a:srgbClr val="002060"/>
                </a:solidFill>
              </a:rPr>
              <a:t>author has </a:t>
            </a:r>
            <a:r>
              <a:rPr lang="en-GB" sz="2800" dirty="0" smtClean="0">
                <a:solidFill>
                  <a:srgbClr val="002060"/>
                </a:solidFill>
              </a:rPr>
              <a:t>used to talk </a:t>
            </a:r>
            <a:r>
              <a:rPr lang="en-GB" sz="2800" dirty="0">
                <a:solidFill>
                  <a:srgbClr val="002060"/>
                </a:solidFill>
              </a:rPr>
              <a:t>about a topic. </a:t>
            </a:r>
            <a:endParaRPr lang="en-GB" sz="2800" dirty="0" smtClean="0">
              <a:solidFill>
                <a:srgbClr val="002060"/>
              </a:solidFill>
            </a:endParaRPr>
          </a:p>
        </p:txBody>
      </p:sp>
    </p:spTree>
    <p:extLst>
      <p:ext uri="{BB962C8B-B14F-4D97-AF65-F5344CB8AC3E}">
        <p14:creationId xmlns:p14="http://schemas.microsoft.com/office/powerpoint/2010/main" val="504070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Block quotes/evidence from qualitative research</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556792"/>
            <a:ext cx="8424936" cy="4392488"/>
          </a:xfrm>
        </p:spPr>
      </p:pic>
      <p:sp>
        <p:nvSpPr>
          <p:cNvPr id="5" name="TextBox 4"/>
          <p:cNvSpPr txBox="1"/>
          <p:nvPr/>
        </p:nvSpPr>
        <p:spPr>
          <a:xfrm>
            <a:off x="5796136" y="6237312"/>
            <a:ext cx="3672408" cy="369332"/>
          </a:xfrm>
          <a:prstGeom prst="rect">
            <a:avLst/>
          </a:prstGeom>
          <a:noFill/>
        </p:spPr>
        <p:txBody>
          <a:bodyPr wrap="square" rtlCol="0">
            <a:spAutoFit/>
          </a:bodyPr>
          <a:lstStyle/>
          <a:p>
            <a:r>
              <a:rPr lang="en-GB" dirty="0" smtClean="0"/>
              <a:t>(</a:t>
            </a:r>
            <a:r>
              <a:rPr lang="en-GB" dirty="0" err="1" smtClean="0"/>
              <a:t>Abasi</a:t>
            </a:r>
            <a:r>
              <a:rPr lang="en-GB" dirty="0" smtClean="0"/>
              <a:t> and Graves 2008, p.227)</a:t>
            </a:r>
            <a:endParaRPr lang="en-GB" dirty="0"/>
          </a:p>
        </p:txBody>
      </p:sp>
    </p:spTree>
    <p:extLst>
      <p:ext uri="{BB962C8B-B14F-4D97-AF65-F5344CB8AC3E}">
        <p14:creationId xmlns:p14="http://schemas.microsoft.com/office/powerpoint/2010/main" val="18185291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Stop and Think</a:t>
            </a:r>
          </a:p>
        </p:txBody>
      </p:sp>
      <p:sp>
        <p:nvSpPr>
          <p:cNvPr id="3" name="TextBox 2"/>
          <p:cNvSpPr txBox="1"/>
          <p:nvPr/>
        </p:nvSpPr>
        <p:spPr>
          <a:xfrm>
            <a:off x="611188" y="1916113"/>
            <a:ext cx="7991475" cy="190821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lvl="1" eaLnBrk="1" hangingPunct="1">
              <a:defRPr/>
            </a:pPr>
            <a:endParaRPr lang="en-GB" sz="1600" dirty="0"/>
          </a:p>
          <a:p>
            <a:pPr lvl="1" eaLnBrk="1" hangingPunct="1">
              <a:defRPr/>
            </a:pPr>
            <a:r>
              <a:rPr lang="en-GB" sz="2800" dirty="0"/>
              <a:t>Why do I want to use this </a:t>
            </a:r>
            <a:r>
              <a:rPr lang="en-GB" sz="2800" dirty="0" smtClean="0"/>
              <a:t>direct quote?</a:t>
            </a:r>
            <a:endParaRPr lang="en-GB" sz="2800" dirty="0"/>
          </a:p>
          <a:p>
            <a:pPr lvl="1" eaLnBrk="1" hangingPunct="1">
              <a:defRPr/>
            </a:pPr>
            <a:r>
              <a:rPr lang="en-GB" sz="2800" dirty="0" smtClean="0"/>
              <a:t>How </a:t>
            </a:r>
            <a:r>
              <a:rPr lang="en-GB" sz="2800" dirty="0"/>
              <a:t>does it relate to my argument?</a:t>
            </a:r>
          </a:p>
          <a:p>
            <a:pPr lvl="1" eaLnBrk="1" hangingPunct="1">
              <a:defRPr/>
            </a:pPr>
            <a:r>
              <a:rPr lang="en-GB" sz="2800" dirty="0"/>
              <a:t>Have I analysed and evaluated it?</a:t>
            </a:r>
          </a:p>
          <a:p>
            <a:pPr eaLnBrk="1" hangingPunct="1">
              <a:defRPr/>
            </a:pPr>
            <a:endParaRPr lang="en-GB" dirty="0"/>
          </a:p>
        </p:txBody>
      </p:sp>
    </p:spTree>
    <p:extLst>
      <p:ext uri="{BB962C8B-B14F-4D97-AF65-F5344CB8AC3E}">
        <p14:creationId xmlns:p14="http://schemas.microsoft.com/office/powerpoint/2010/main" val="4155120128"/>
      </p:ext>
    </p:extLst>
  </p:cSld>
  <p:clrMapOvr>
    <a:masterClrMapping/>
  </p:clrMapOvr>
  <p:transition spd="med" advClick="0"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do we mean by referencing?</a:t>
            </a:r>
            <a:br>
              <a:rPr lang="en-GB" dirty="0" smtClean="0"/>
            </a:br>
            <a:r>
              <a:rPr lang="en-GB" dirty="0" smtClean="0"/>
              <a:t>Why do we reference?</a:t>
            </a:r>
            <a:endParaRPr lang="en-GB" dirty="0"/>
          </a:p>
        </p:txBody>
      </p:sp>
      <p:pic>
        <p:nvPicPr>
          <p:cNvPr id="1026" name="Picture 2" descr="Glasses, Read, Learn, Book, Text, Highlighter, P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334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Paraphrasing</a:t>
            </a:r>
            <a:endParaRPr lang="en-GB" b="1" dirty="0">
              <a:solidFill>
                <a:schemeClr val="accent1">
                  <a:lumMod val="75000"/>
                </a:schemeClr>
              </a:solidFill>
            </a:endParaRPr>
          </a:p>
        </p:txBody>
      </p:sp>
      <p:sp>
        <p:nvSpPr>
          <p:cNvPr id="3" name="Content Placeholder 2"/>
          <p:cNvSpPr>
            <a:spLocks noGrp="1"/>
          </p:cNvSpPr>
          <p:nvPr>
            <p:ph idx="1"/>
          </p:nvPr>
        </p:nvSpPr>
        <p:spPr/>
        <p:txBody>
          <a:bodyPr/>
          <a:lstStyle/>
          <a:p>
            <a:r>
              <a:rPr lang="en-GB" sz="2800" dirty="0" smtClean="0"/>
              <a:t>A paraphrase</a:t>
            </a:r>
            <a:r>
              <a:rPr lang="en-GB" sz="2800" dirty="0"/>
              <a:t> </a:t>
            </a:r>
            <a:r>
              <a:rPr lang="en-GB" sz="2800" b="1" i="1" dirty="0"/>
              <a:t>reports</a:t>
            </a:r>
            <a:r>
              <a:rPr lang="en-GB" sz="2800" b="1" dirty="0"/>
              <a:t> on what a person said</a:t>
            </a:r>
            <a:r>
              <a:rPr lang="en-GB" sz="2800" dirty="0"/>
              <a:t> without using the exact words of the speaker. </a:t>
            </a:r>
            <a:endParaRPr lang="en-GB" sz="2800" dirty="0" smtClean="0"/>
          </a:p>
          <a:p>
            <a:endParaRPr lang="en-GB" sz="2800" dirty="0"/>
          </a:p>
          <a:p>
            <a:r>
              <a:rPr lang="en-GB" sz="2800" dirty="0" smtClean="0"/>
              <a:t>A paraphrase is </a:t>
            </a:r>
            <a:r>
              <a:rPr lang="en-GB" sz="2800" b="1" dirty="0"/>
              <a:t>not placed in quotation </a:t>
            </a:r>
            <a:r>
              <a:rPr lang="en-GB" sz="2800" b="1" dirty="0" smtClean="0"/>
              <a:t>marks</a:t>
            </a:r>
            <a:br>
              <a:rPr lang="en-GB" sz="2800" b="1" dirty="0" smtClean="0"/>
            </a:br>
            <a:endParaRPr lang="en-GB" sz="2800" b="1" dirty="0" smtClean="0"/>
          </a:p>
          <a:p>
            <a:r>
              <a:rPr lang="en-GB" sz="2800" dirty="0" smtClean="0"/>
              <a:t>A </a:t>
            </a:r>
            <a:r>
              <a:rPr lang="en-GB" sz="2800" dirty="0"/>
              <a:t>child’s educational progress is most influenced by their home life (Rogers and Green, 2008).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73267"/>
            <a:ext cx="9144000" cy="71211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91170"/>
            <a:ext cx="1581944" cy="158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81709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Issues with poor paraphrasing</a:t>
            </a:r>
            <a:endParaRPr lang="en-GB" dirty="0"/>
          </a:p>
        </p:txBody>
      </p:sp>
      <p:sp>
        <p:nvSpPr>
          <p:cNvPr id="6" name="Content Placeholder 5"/>
          <p:cNvSpPr>
            <a:spLocks noGrp="1"/>
          </p:cNvSpPr>
          <p:nvPr>
            <p:ph idx="1"/>
          </p:nvPr>
        </p:nvSpPr>
        <p:spPr/>
        <p:txBody>
          <a:bodyPr/>
          <a:lstStyle/>
          <a:p>
            <a:r>
              <a:rPr lang="en-GB" dirty="0" smtClean="0"/>
              <a:t>No suitable </a:t>
            </a:r>
            <a:r>
              <a:rPr lang="en-GB" dirty="0" smtClean="0">
                <a:solidFill>
                  <a:srgbClr val="376092"/>
                </a:solidFill>
              </a:rPr>
              <a:t>in-text citation</a:t>
            </a:r>
          </a:p>
          <a:p>
            <a:r>
              <a:rPr lang="en-GB" dirty="0" smtClean="0"/>
              <a:t>Minimal changes focus on replacing words and phrases with </a:t>
            </a:r>
            <a:r>
              <a:rPr lang="en-GB" dirty="0" smtClean="0">
                <a:solidFill>
                  <a:srgbClr val="376092"/>
                </a:solidFill>
              </a:rPr>
              <a:t>alternatives</a:t>
            </a:r>
            <a:r>
              <a:rPr lang="en-GB" dirty="0" smtClean="0"/>
              <a:t> (‘synonyms’) but the sentence structure and order of points remains identical</a:t>
            </a:r>
          </a:p>
          <a:p>
            <a:r>
              <a:rPr lang="en-GB" dirty="0" smtClean="0"/>
              <a:t>Verdict: </a:t>
            </a:r>
            <a:r>
              <a:rPr lang="en-GB" u="sng" dirty="0" smtClean="0">
                <a:solidFill>
                  <a:srgbClr val="376092"/>
                </a:solidFill>
              </a:rPr>
              <a:t>plagiarised</a:t>
            </a:r>
          </a:p>
          <a:p>
            <a:endParaRPr lang="en-GB" dirty="0"/>
          </a:p>
        </p:txBody>
      </p:sp>
    </p:spTree>
    <p:extLst>
      <p:ext uri="{BB962C8B-B14F-4D97-AF65-F5344CB8AC3E}">
        <p14:creationId xmlns:p14="http://schemas.microsoft.com/office/powerpoint/2010/main" val="34019475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 paraphrasing example</a:t>
            </a:r>
            <a:endParaRPr lang="en-GB" dirty="0"/>
          </a:p>
        </p:txBody>
      </p:sp>
      <p:sp>
        <p:nvSpPr>
          <p:cNvPr id="6" name="Subtitle 5"/>
          <p:cNvSpPr>
            <a:spLocks noGrp="1"/>
          </p:cNvSpPr>
          <p:nvPr>
            <p:ph type="subTitle" idx="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861048"/>
            <a:ext cx="3007221" cy="225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9252520" cy="630936"/>
          </a:xfrm>
          <a:prstGeom prst="rect">
            <a:avLst/>
          </a:prstGeom>
        </p:spPr>
      </p:pic>
    </p:spTree>
    <p:extLst>
      <p:ext uri="{BB962C8B-B14F-4D97-AF65-F5344CB8AC3E}">
        <p14:creationId xmlns:p14="http://schemas.microsoft.com/office/powerpoint/2010/main" val="179774097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3" name="TextBox 2"/>
          <p:cNvSpPr txBox="1"/>
          <p:nvPr/>
        </p:nvSpPr>
        <p:spPr>
          <a:xfrm>
            <a:off x="395536" y="1196752"/>
            <a:ext cx="8352928" cy="738664"/>
          </a:xfrm>
          <a:prstGeom prst="rect">
            <a:avLst/>
          </a:prstGeom>
          <a:noFill/>
        </p:spPr>
        <p:txBody>
          <a:bodyPr wrap="square" rtlCol="0">
            <a:spAutoFit/>
          </a:bodyPr>
          <a:lstStyle/>
          <a:p>
            <a:endParaRPr lang="en-GB" sz="2400" b="1" dirty="0" smtClean="0">
              <a:solidFill>
                <a:srgbClr val="002060"/>
              </a:solidFill>
            </a:endParaRPr>
          </a:p>
          <a:p>
            <a:endParaRPr lang="en-GB" dirty="0"/>
          </a:p>
        </p:txBody>
      </p:sp>
      <p:sp>
        <p:nvSpPr>
          <p:cNvPr id="8" name="TextBox 7"/>
          <p:cNvSpPr txBox="1"/>
          <p:nvPr/>
        </p:nvSpPr>
        <p:spPr>
          <a:xfrm>
            <a:off x="395536" y="693013"/>
            <a:ext cx="8352928" cy="6740307"/>
          </a:xfrm>
          <a:prstGeom prst="rect">
            <a:avLst/>
          </a:prstGeom>
          <a:noFill/>
        </p:spPr>
        <p:txBody>
          <a:bodyPr wrap="square" rtlCol="0">
            <a:spAutoFit/>
          </a:bodyPr>
          <a:lstStyle/>
          <a:p>
            <a:r>
              <a:rPr lang="en-GB" sz="2400" b="1" dirty="0" smtClean="0">
                <a:solidFill>
                  <a:srgbClr val="002060"/>
                </a:solidFill>
              </a:rPr>
              <a:t>The original:</a:t>
            </a:r>
          </a:p>
          <a:p>
            <a:r>
              <a:rPr lang="en-GB" sz="2400" dirty="0" smtClean="0">
                <a:solidFill>
                  <a:srgbClr val="002060"/>
                </a:solidFill>
              </a:rPr>
              <a:t>Indirect delivery via institutions such as the World Bank may mean that UK charity contributions are lost to corrupt practices (Gates, 2008)</a:t>
            </a:r>
          </a:p>
          <a:p>
            <a:endParaRPr lang="en-GB" sz="2400" dirty="0">
              <a:solidFill>
                <a:srgbClr val="002060"/>
              </a:solidFill>
            </a:endParaRPr>
          </a:p>
          <a:p>
            <a:r>
              <a:rPr lang="en-GB" sz="2400" b="1" dirty="0">
                <a:solidFill>
                  <a:srgbClr val="002060"/>
                </a:solidFill>
              </a:rPr>
              <a:t>b</a:t>
            </a:r>
            <a:r>
              <a:rPr lang="en-GB" sz="2400" b="1" dirty="0" smtClean="0">
                <a:solidFill>
                  <a:srgbClr val="002060"/>
                </a:solidFill>
              </a:rPr>
              <a:t>ecomes…</a:t>
            </a:r>
            <a:endParaRPr lang="en-GB" sz="2400" b="1" dirty="0">
              <a:solidFill>
                <a:srgbClr val="002060"/>
              </a:solidFill>
            </a:endParaRPr>
          </a:p>
          <a:p>
            <a:r>
              <a:rPr lang="en-GB" sz="2400" dirty="0" smtClean="0">
                <a:solidFill>
                  <a:srgbClr val="002060"/>
                </a:solidFill>
              </a:rPr>
              <a:t>Gates (2008) argues that UK charity contributions may be lost through corrupt practices if they are distributed by institutions such as the World Bank.</a:t>
            </a:r>
          </a:p>
          <a:p>
            <a:endParaRPr lang="en-GB" sz="2400" dirty="0">
              <a:solidFill>
                <a:srgbClr val="002060"/>
              </a:solidFill>
            </a:endParaRPr>
          </a:p>
          <a:p>
            <a:r>
              <a:rPr lang="en-GB" sz="2400" b="1" dirty="0" smtClean="0">
                <a:solidFill>
                  <a:srgbClr val="002060"/>
                </a:solidFill>
              </a:rPr>
              <a:t>..which then becomes….</a:t>
            </a:r>
          </a:p>
          <a:p>
            <a:r>
              <a:rPr lang="en-GB" sz="2400" dirty="0" smtClean="0">
                <a:solidFill>
                  <a:srgbClr val="002060"/>
                </a:solidFill>
              </a:rPr>
              <a:t>Gates (2008) argues that UK charity funds could disappear through corruption if they are dispensed by organisations such as the World Bank.  </a:t>
            </a:r>
          </a:p>
          <a:p>
            <a:endParaRPr lang="en-GB" sz="2400" dirty="0">
              <a:solidFill>
                <a:srgbClr val="002060"/>
              </a:solidFill>
            </a:endParaRPr>
          </a:p>
          <a:p>
            <a:endParaRPr lang="en-GB" sz="2400" dirty="0" smtClean="0">
              <a:solidFill>
                <a:srgbClr val="002060"/>
              </a:solidFill>
            </a:endParaRPr>
          </a:p>
          <a:p>
            <a:endParaRPr lang="en-GB" sz="2400" dirty="0">
              <a:solidFill>
                <a:srgbClr val="002060"/>
              </a:solidFill>
            </a:endParaRPr>
          </a:p>
          <a:p>
            <a:endParaRPr lang="en-GB" sz="2400" dirty="0">
              <a:solidFill>
                <a:srgbClr val="00206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7914428" y="260648"/>
            <a:ext cx="834036" cy="79532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2307" y="2466184"/>
            <a:ext cx="2091941" cy="1198835"/>
          </a:xfrm>
          <a:prstGeom prst="rect">
            <a:avLst/>
          </a:prstGeom>
        </p:spPr>
      </p:pic>
      <p:sp>
        <p:nvSpPr>
          <p:cNvPr id="6" name="Rectangle 5"/>
          <p:cNvSpPr/>
          <p:nvPr/>
        </p:nvSpPr>
        <p:spPr>
          <a:xfrm>
            <a:off x="1187624" y="1412776"/>
            <a:ext cx="7143822" cy="450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a:off x="3419872" y="1935416"/>
            <a:ext cx="720080" cy="10615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1917" y="2497319"/>
            <a:ext cx="1794024" cy="102810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8457" y="3011373"/>
            <a:ext cx="1985274" cy="113770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2924944"/>
            <a:ext cx="2091941" cy="1198835"/>
          </a:xfrm>
          <a:prstGeom prst="rect">
            <a:avLst/>
          </a:prstGeom>
        </p:spPr>
      </p:pic>
      <p:cxnSp>
        <p:nvCxnSpPr>
          <p:cNvPr id="17" name="Straight Arrow Connector 16"/>
          <p:cNvCxnSpPr/>
          <p:nvPr/>
        </p:nvCxnSpPr>
        <p:spPr>
          <a:xfrm flipH="1">
            <a:off x="4980943" y="3344342"/>
            <a:ext cx="383145" cy="14165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H="1">
            <a:off x="7663729" y="3295880"/>
            <a:ext cx="442272" cy="15732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a:off x="5272404" y="3638834"/>
            <a:ext cx="377747" cy="16475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a:off x="7007734" y="3869849"/>
            <a:ext cx="383145" cy="14165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07955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fade">
                                      <p:cBhvr>
                                        <p:cTn id="11" dur="1000"/>
                                        <p:tgtEl>
                                          <p:spTgt spid="8">
                                            <p:txEl>
                                              <p:pRg st="3" end="3"/>
                                            </p:txEl>
                                          </p:spTgt>
                                        </p:tgtEl>
                                      </p:cBhvr>
                                    </p:animEffect>
                                    <p:anim calcmode="lin" valueType="num">
                                      <p:cBhvr>
                                        <p:cTn id="1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1000"/>
                                        <p:tgtEl>
                                          <p:spTgt spid="8">
                                            <p:txEl>
                                              <p:pRg st="4" end="4"/>
                                            </p:txEl>
                                          </p:spTgt>
                                        </p:tgtEl>
                                      </p:cBhvr>
                                    </p:animEffect>
                                    <p:anim calcmode="lin" valueType="num">
                                      <p:cBhvr>
                                        <p:cTn id="1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1000"/>
                                        <p:tgtEl>
                                          <p:spTgt spid="8">
                                            <p:txEl>
                                              <p:pRg st="6" end="6"/>
                                            </p:txEl>
                                          </p:spTgt>
                                        </p:tgtEl>
                                      </p:cBhvr>
                                    </p:animEffect>
                                    <p:anim calcmode="lin" valueType="num">
                                      <p:cBhvr>
                                        <p:cTn id="4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fade">
                                      <p:cBhvr>
                                        <p:cTn id="52" dur="1000"/>
                                        <p:tgtEl>
                                          <p:spTgt spid="8">
                                            <p:txEl>
                                              <p:pRg st="7" end="7"/>
                                            </p:txEl>
                                          </p:spTgt>
                                        </p:tgtEl>
                                      </p:cBhvr>
                                    </p:animEffect>
                                    <p:anim calcmode="lin" valueType="num">
                                      <p:cBhvr>
                                        <p:cTn id="5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4638"/>
            <a:ext cx="9144000" cy="1143000"/>
          </a:xfrm>
        </p:spPr>
        <p:txBody>
          <a:bodyPr/>
          <a:lstStyle/>
          <a:p>
            <a:r>
              <a:rPr lang="en-GB" b="1" dirty="0" smtClean="0">
                <a:solidFill>
                  <a:schemeClr val="accent1">
                    <a:lumMod val="75000"/>
                  </a:schemeClr>
                </a:solidFill>
              </a:rPr>
              <a:t>Paraphrasing</a:t>
            </a:r>
            <a:endParaRPr lang="en-GB" b="1" dirty="0">
              <a:solidFill>
                <a:schemeClr val="accent1">
                  <a:lumMod val="75000"/>
                </a:schemeClr>
              </a:solidFill>
            </a:endParaRPr>
          </a:p>
        </p:txBody>
      </p:sp>
      <p:sp>
        <p:nvSpPr>
          <p:cNvPr id="3" name="TextBox 2"/>
          <p:cNvSpPr txBox="1"/>
          <p:nvPr/>
        </p:nvSpPr>
        <p:spPr>
          <a:xfrm>
            <a:off x="395536" y="1196752"/>
            <a:ext cx="8352928" cy="738664"/>
          </a:xfrm>
          <a:prstGeom prst="rect">
            <a:avLst/>
          </a:prstGeom>
          <a:noFill/>
        </p:spPr>
        <p:txBody>
          <a:bodyPr wrap="square" rtlCol="0">
            <a:spAutoFit/>
          </a:bodyPr>
          <a:lstStyle/>
          <a:p>
            <a:endParaRPr lang="en-GB" sz="2400" b="1" dirty="0" smtClean="0">
              <a:solidFill>
                <a:srgbClr val="002060"/>
              </a:solidFill>
            </a:endParaRPr>
          </a:p>
          <a:p>
            <a:endParaRPr lang="en-GB" dirty="0"/>
          </a:p>
        </p:txBody>
      </p:sp>
      <p:sp>
        <p:nvSpPr>
          <p:cNvPr id="8" name="TextBox 7"/>
          <p:cNvSpPr txBox="1"/>
          <p:nvPr/>
        </p:nvSpPr>
        <p:spPr>
          <a:xfrm>
            <a:off x="395536" y="1196752"/>
            <a:ext cx="8352928" cy="1569660"/>
          </a:xfrm>
          <a:prstGeom prst="rect">
            <a:avLst/>
          </a:prstGeom>
          <a:noFill/>
        </p:spPr>
        <p:txBody>
          <a:bodyPr wrap="square" rtlCol="0">
            <a:spAutoFit/>
          </a:bodyPr>
          <a:lstStyle/>
          <a:p>
            <a:r>
              <a:rPr lang="en-GB" sz="2400" b="1" dirty="0" smtClean="0">
                <a:solidFill>
                  <a:srgbClr val="002060"/>
                </a:solidFill>
              </a:rPr>
              <a:t>Now you try: </a:t>
            </a:r>
          </a:p>
          <a:p>
            <a:r>
              <a:rPr lang="en-GB" sz="2400" dirty="0" smtClean="0">
                <a:solidFill>
                  <a:srgbClr val="002060"/>
                </a:solidFill>
              </a:rPr>
              <a:t>Competition amongst charities has never been greater than it is at the moment (Briggs, 2011).</a:t>
            </a:r>
          </a:p>
          <a:p>
            <a:endParaRPr lang="en-GB" sz="2400" dirty="0">
              <a:solidFill>
                <a:srgbClr val="00206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7914428" y="260648"/>
            <a:ext cx="834036" cy="79532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0866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0099"/>
                </a:solidFill>
              </a:rPr>
              <a:t>At a glance: using evidence in your writing</a:t>
            </a:r>
            <a:endParaRPr lang="en-GB" dirty="0">
              <a:solidFill>
                <a:srgbClr val="000099"/>
              </a:solidFill>
            </a:endParaRPr>
          </a:p>
        </p:txBody>
      </p:sp>
      <p:graphicFrame>
        <p:nvGraphicFramePr>
          <p:cNvPr id="4" name="Content Placeholder 3"/>
          <p:cNvGraphicFramePr>
            <a:graphicFrameLocks noGrp="1"/>
          </p:cNvGraphicFramePr>
          <p:nvPr>
            <p:ph idx="1"/>
            <p:extLst/>
          </p:nvPr>
        </p:nvGraphicFramePr>
        <p:xfrm>
          <a:off x="0" y="1600200"/>
          <a:ext cx="673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Callout 5"/>
          <p:cNvSpPr/>
          <p:nvPr/>
        </p:nvSpPr>
        <p:spPr>
          <a:xfrm>
            <a:off x="6516216" y="5733256"/>
            <a:ext cx="2627784" cy="112474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000099"/>
                </a:solidFill>
                <a:effectLst>
                  <a:outerShdw blurRad="38100" dist="38100" dir="2700000" algn="tl">
                    <a:srgbClr val="000000">
                      <a:alpha val="43137"/>
                    </a:srgbClr>
                  </a:outerShdw>
                </a:effectLst>
              </a:rPr>
              <a:t>No change</a:t>
            </a:r>
          </a:p>
        </p:txBody>
      </p:sp>
      <p:sp>
        <p:nvSpPr>
          <p:cNvPr id="7" name="Left Arrow Callout 6"/>
          <p:cNvSpPr/>
          <p:nvPr/>
        </p:nvSpPr>
        <p:spPr>
          <a:xfrm>
            <a:off x="5652120" y="4294011"/>
            <a:ext cx="3024336" cy="112474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000099"/>
                </a:solidFill>
                <a:effectLst>
                  <a:outerShdw blurRad="38100" dist="38100" dir="2700000" algn="tl">
                    <a:srgbClr val="000000">
                      <a:alpha val="43137"/>
                    </a:srgbClr>
                  </a:outerShdw>
                </a:effectLst>
              </a:rPr>
              <a:t>Minor changes</a:t>
            </a:r>
          </a:p>
        </p:txBody>
      </p:sp>
      <p:sp>
        <p:nvSpPr>
          <p:cNvPr id="8" name="Left Arrow Callout 7"/>
          <p:cNvSpPr/>
          <p:nvPr/>
        </p:nvSpPr>
        <p:spPr>
          <a:xfrm>
            <a:off x="4808556" y="2924944"/>
            <a:ext cx="3024336" cy="112474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000099"/>
                </a:solidFill>
                <a:effectLst>
                  <a:outerShdw blurRad="38100" dist="38100" dir="2700000" algn="tl">
                    <a:srgbClr val="000000">
                      <a:alpha val="43137"/>
                    </a:srgbClr>
                  </a:outerShdw>
                </a:effectLst>
              </a:rPr>
              <a:t>Major changes</a:t>
            </a:r>
          </a:p>
        </p:txBody>
      </p:sp>
      <p:sp>
        <p:nvSpPr>
          <p:cNvPr id="9" name="Left Arrow Callout 8"/>
          <p:cNvSpPr/>
          <p:nvPr/>
        </p:nvSpPr>
        <p:spPr>
          <a:xfrm>
            <a:off x="4499992" y="1556792"/>
            <a:ext cx="2880320" cy="1124744"/>
          </a:xfrm>
          <a:prstGeom prst="left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2800" dirty="0">
                <a:solidFill>
                  <a:srgbClr val="000099"/>
                </a:solidFill>
                <a:effectLst>
                  <a:outerShdw blurRad="38100" dist="38100" dir="2700000" algn="tl">
                    <a:srgbClr val="000000">
                      <a:alpha val="43137"/>
                    </a:srgbClr>
                  </a:outerShdw>
                </a:effectLst>
              </a:rPr>
              <a:t>Evaluation</a:t>
            </a:r>
          </a:p>
        </p:txBody>
      </p:sp>
    </p:spTree>
    <p:extLst>
      <p:ext uri="{BB962C8B-B14F-4D97-AF65-F5344CB8AC3E}">
        <p14:creationId xmlns:p14="http://schemas.microsoft.com/office/powerpoint/2010/main" val="12127080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33375"/>
            <a:ext cx="9144000" cy="658813"/>
          </a:xfrm>
        </p:spPr>
        <p:txBody>
          <a:bodyPr>
            <a:normAutofit fontScale="90000"/>
          </a:bodyPr>
          <a:lstStyle/>
          <a:p>
            <a:r>
              <a:rPr lang="en-GB" altLang="en-US" b="1" kern="1200" cap="small" dirty="0">
                <a:cs typeface="+mj-cs"/>
              </a:rPr>
              <a:t>Critical questions</a:t>
            </a:r>
          </a:p>
        </p:txBody>
      </p:sp>
      <p:pic>
        <p:nvPicPr>
          <p:cNvPr id="1433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0934" y="1218067"/>
            <a:ext cx="5602132" cy="4519935"/>
          </a:xfrm>
          <a:noFill/>
        </p:spPr>
      </p:pic>
      <p:sp>
        <p:nvSpPr>
          <p:cNvPr id="2" name="TextBox 1"/>
          <p:cNvSpPr txBox="1"/>
          <p:nvPr/>
        </p:nvSpPr>
        <p:spPr>
          <a:xfrm>
            <a:off x="683568" y="6021288"/>
            <a:ext cx="8352928" cy="338554"/>
          </a:xfrm>
          <a:prstGeom prst="rect">
            <a:avLst/>
          </a:prstGeom>
          <a:noFill/>
        </p:spPr>
        <p:txBody>
          <a:bodyPr wrap="square" rtlCol="0">
            <a:spAutoFit/>
          </a:bodyPr>
          <a:lstStyle/>
          <a:p>
            <a:r>
              <a:rPr lang="en-GB" sz="1600" dirty="0">
                <a:hlinkClick r:id="rId4"/>
              </a:rPr>
              <a:t>https://</a:t>
            </a:r>
            <a:r>
              <a:rPr lang="en-GB" sz="1600" dirty="0" smtClean="0">
                <a:hlinkClick r:id="rId4"/>
              </a:rPr>
              <a:t>www.plymouth.ac.uk/uploads/production/document/path/1/1710/Critical_Thinking.pdf</a:t>
            </a:r>
            <a:r>
              <a:rPr lang="en-GB" sz="1600" dirty="0" smtClean="0"/>
              <a:t> </a:t>
            </a:r>
            <a:endParaRPr lang="en-GB" sz="1600" dirty="0"/>
          </a:p>
        </p:txBody>
      </p:sp>
    </p:spTree>
    <p:extLst>
      <p:ext uri="{BB962C8B-B14F-4D97-AF65-F5344CB8AC3E}">
        <p14:creationId xmlns:p14="http://schemas.microsoft.com/office/powerpoint/2010/main" val="152204561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p:txBody>
          <a:bodyPr/>
          <a:lstStyle/>
          <a:p>
            <a:r>
              <a:rPr lang="en-GB" smtClean="0"/>
              <a:t>Extract 1</a:t>
            </a:r>
            <a:endParaRPr lang="en-GB" sz="2000" smtClean="0"/>
          </a:p>
        </p:txBody>
      </p:sp>
      <p:sp>
        <p:nvSpPr>
          <p:cNvPr id="32771" name="Rectangle 10"/>
          <p:cNvSpPr>
            <a:spLocks noGrp="1" noChangeArrowheads="1"/>
          </p:cNvSpPr>
          <p:nvPr>
            <p:ph idx="1"/>
          </p:nvPr>
        </p:nvSpPr>
        <p:spPr>
          <a:xfrm>
            <a:off x="457200" y="1268760"/>
            <a:ext cx="8229600" cy="4525963"/>
          </a:xfrm>
        </p:spPr>
        <p:txBody>
          <a:bodyPr/>
          <a:lstStyle/>
          <a:p>
            <a:pPr marL="0" indent="0">
              <a:buFontTx/>
              <a:buNone/>
            </a:pPr>
            <a:r>
              <a:rPr lang="en-GB" sz="2400" dirty="0" smtClean="0"/>
              <a:t>An experiment carried out by Smith (1997) showed that students do better in exams that contribute to their final grade than in those that are merely ‘pass and proceed’; this showed that </a:t>
            </a:r>
            <a:r>
              <a:rPr lang="en-GB" sz="2400" dirty="0" smtClean="0">
                <a:solidFill>
                  <a:srgbClr val="FF0000"/>
                </a:solidFill>
              </a:rPr>
              <a:t>motivation is an important factor in improving students’ examination performance</a:t>
            </a:r>
            <a:r>
              <a:rPr lang="en-GB" sz="2400" dirty="0" smtClean="0"/>
              <a:t>. Patel (1995) believes that students should be given past papers to help them to increase their confidence, but Jones (1998) thinks that this can lead to students revising only those topics that come up regularly. Essay-type questions are better than short-answer questions because they test creative thinking and not just memory (McPherson, 1997).</a:t>
            </a:r>
          </a:p>
          <a:p>
            <a:pPr marL="0" indent="0">
              <a:buFontTx/>
              <a:buNone/>
            </a:pPr>
            <a:endParaRPr lang="en-GB" sz="2400" dirty="0" smtClean="0"/>
          </a:p>
          <a:p>
            <a:pPr marL="0" indent="0">
              <a:buFontTx/>
              <a:buNone/>
            </a:pPr>
            <a:r>
              <a:rPr lang="en-GB" sz="2400" i="1" dirty="0" smtClean="0">
                <a:solidFill>
                  <a:srgbClr val="FF0000"/>
                </a:solidFill>
              </a:rPr>
              <a:t>				red font  = analysis/evaluation</a:t>
            </a:r>
          </a:p>
        </p:txBody>
      </p:sp>
    </p:spTree>
    <p:extLst>
      <p:ext uri="{BB962C8B-B14F-4D97-AF65-F5344CB8AC3E}">
        <p14:creationId xmlns:p14="http://schemas.microsoft.com/office/powerpoint/2010/main" val="35252934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1"/>
          <p:cNvSpPr>
            <a:spLocks noGrp="1" noChangeArrowheads="1"/>
          </p:cNvSpPr>
          <p:nvPr>
            <p:ph type="title"/>
          </p:nvPr>
        </p:nvSpPr>
        <p:spPr/>
        <p:txBody>
          <a:bodyPr/>
          <a:lstStyle/>
          <a:p>
            <a:r>
              <a:rPr lang="en-GB" dirty="0" smtClean="0"/>
              <a:t>Extract 2</a:t>
            </a:r>
          </a:p>
        </p:txBody>
      </p:sp>
      <p:sp>
        <p:nvSpPr>
          <p:cNvPr id="33795" name="Rectangle 22"/>
          <p:cNvSpPr>
            <a:spLocks noGrp="1" noChangeArrowheads="1"/>
          </p:cNvSpPr>
          <p:nvPr>
            <p:ph idx="1"/>
          </p:nvPr>
        </p:nvSpPr>
        <p:spPr>
          <a:xfrm>
            <a:off x="457200" y="1355725"/>
            <a:ext cx="8229600" cy="5248275"/>
          </a:xfrm>
        </p:spPr>
        <p:txBody>
          <a:bodyPr/>
          <a:lstStyle/>
          <a:p>
            <a:pPr marL="0" indent="0">
              <a:lnSpc>
                <a:spcPct val="115000"/>
              </a:lnSpc>
              <a:buFontTx/>
              <a:buNone/>
            </a:pPr>
            <a:r>
              <a:rPr lang="en-GB" sz="1800" dirty="0" smtClean="0">
                <a:solidFill>
                  <a:srgbClr val="FF0000"/>
                </a:solidFill>
              </a:rPr>
              <a:t>Recent published research on the effectiveness of examinations as an assessment technique has highlighted the importance of motivation as a driving force </a:t>
            </a:r>
            <a:r>
              <a:rPr lang="en-GB" sz="1800" dirty="0" smtClean="0"/>
              <a:t>(for example, Patel, 1995; Smith, 1997; Jones, 1998). Patel and Jones disagree about whether or not past papers can be useful in helping students, </a:t>
            </a:r>
            <a:r>
              <a:rPr lang="en-GB" sz="1800" dirty="0" smtClean="0">
                <a:solidFill>
                  <a:srgbClr val="FF0000"/>
                </a:solidFill>
              </a:rPr>
              <a:t>but it could be argued that without some clear examples of at least the types of questions that are likely to be asked, students are not able to plan an effective revision strategy. What is important though, is not just the context in which examinations are used, but the format of the examinations themselves</a:t>
            </a:r>
            <a:r>
              <a:rPr lang="en-GB" sz="1800" dirty="0" smtClean="0"/>
              <a:t>. McPherson (1997) argued against short-answer questions, which he saw as only capable of testing memory and not creative thinking. In his criticism of this type of examination, </a:t>
            </a:r>
            <a:r>
              <a:rPr lang="en-GB" sz="1800" dirty="0" smtClean="0">
                <a:solidFill>
                  <a:srgbClr val="FF0000"/>
                </a:solidFill>
              </a:rPr>
              <a:t>he has failed to acknowledge the importance of providing opportunities for students to develop a wider range of written communication skills than those developed by essay writing. The ability to write briefly and effectively is a very valuable skill for future employment; discursive essays are a form of writing that is very rarely used in the world of work.</a:t>
            </a:r>
          </a:p>
          <a:p>
            <a:pPr marL="0" indent="0">
              <a:lnSpc>
                <a:spcPct val="115000"/>
              </a:lnSpc>
              <a:buFontTx/>
              <a:buNone/>
            </a:pPr>
            <a:r>
              <a:rPr lang="en-GB" sz="1800" dirty="0" smtClean="0">
                <a:solidFill>
                  <a:srgbClr val="FF0000"/>
                </a:solidFill>
              </a:rPr>
              <a:t>					</a:t>
            </a:r>
            <a:r>
              <a:rPr lang="en-GB" sz="1800" i="1" dirty="0" smtClean="0">
                <a:solidFill>
                  <a:srgbClr val="FF0000"/>
                </a:solidFill>
              </a:rPr>
              <a:t>red font  = analysis/evaluation</a:t>
            </a:r>
            <a:endParaRPr lang="en-GB" sz="1800" dirty="0" smtClean="0">
              <a:solidFill>
                <a:srgbClr val="FF0000"/>
              </a:solidFill>
            </a:endParaRPr>
          </a:p>
        </p:txBody>
      </p:sp>
    </p:spTree>
    <p:extLst>
      <p:ext uri="{BB962C8B-B14F-4D97-AF65-F5344CB8AC3E}">
        <p14:creationId xmlns:p14="http://schemas.microsoft.com/office/powerpoint/2010/main" val="142247840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4448"/>
            <a:ext cx="8101584" cy="63093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2438" r="15125"/>
          <a:stretch/>
        </p:blipFill>
        <p:spPr>
          <a:xfrm>
            <a:off x="5705872" y="6254448"/>
            <a:ext cx="3438128" cy="630936"/>
          </a:xfrm>
          <a:prstGeom prst="rect">
            <a:avLst/>
          </a:prstGeom>
        </p:spPr>
      </p:pic>
      <p:sp>
        <p:nvSpPr>
          <p:cNvPr id="4" name="Title 3"/>
          <p:cNvSpPr>
            <a:spLocks noGrp="1"/>
          </p:cNvSpPr>
          <p:nvPr>
            <p:ph type="title"/>
          </p:nvPr>
        </p:nvSpPr>
        <p:spPr>
          <a:xfrm>
            <a:off x="0" y="27856"/>
            <a:ext cx="9144000" cy="1143000"/>
          </a:xfrm>
        </p:spPr>
        <p:txBody>
          <a:bodyPr/>
          <a:lstStyle/>
          <a:p>
            <a:r>
              <a:rPr lang="en-GB" dirty="0" smtClean="0">
                <a:solidFill>
                  <a:schemeClr val="accent1">
                    <a:lumMod val="75000"/>
                  </a:schemeClr>
                </a:solidFill>
              </a:rPr>
              <a:t>In this session we will think about …</a:t>
            </a:r>
            <a:endParaRPr lang="en-GB" dirty="0">
              <a:solidFill>
                <a:schemeClr val="accent1">
                  <a:lumMod val="75000"/>
                </a:schemeClr>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971599" y="3933056"/>
            <a:ext cx="834036" cy="795326"/>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907704" y="2010501"/>
            <a:ext cx="6480720" cy="3908762"/>
          </a:xfrm>
          <a:prstGeom prst="rect">
            <a:avLst/>
          </a:prstGeom>
          <a:noFill/>
        </p:spPr>
        <p:txBody>
          <a:bodyPr wrap="square" rtlCol="0">
            <a:spAutoFit/>
          </a:bodyPr>
          <a:lstStyle/>
          <a:p>
            <a:r>
              <a:rPr lang="en-GB" sz="3200" dirty="0" smtClean="0">
                <a:solidFill>
                  <a:schemeClr val="accent1">
                    <a:lumMod val="75000"/>
                  </a:schemeClr>
                </a:solidFill>
              </a:rPr>
              <a:t>The anatomy of a citation/reference</a:t>
            </a:r>
          </a:p>
          <a:p>
            <a:endParaRPr lang="en-GB" sz="3200" dirty="0" smtClean="0">
              <a:solidFill>
                <a:schemeClr val="accent1">
                  <a:lumMod val="75000"/>
                </a:schemeClr>
              </a:solidFill>
            </a:endParaRPr>
          </a:p>
          <a:p>
            <a:r>
              <a:rPr lang="en-GB" sz="3200" dirty="0" smtClean="0">
                <a:solidFill>
                  <a:schemeClr val="accent1">
                    <a:lumMod val="75000"/>
                  </a:schemeClr>
                </a:solidFill>
              </a:rPr>
              <a:t>Avoiding </a:t>
            </a:r>
            <a:r>
              <a:rPr lang="en-GB" sz="3200" dirty="0">
                <a:solidFill>
                  <a:schemeClr val="accent1">
                    <a:lumMod val="75000"/>
                  </a:schemeClr>
                </a:solidFill>
              </a:rPr>
              <a:t>plagiarism</a:t>
            </a:r>
          </a:p>
          <a:p>
            <a:endParaRPr lang="en-GB" sz="3200" dirty="0" smtClean="0">
              <a:solidFill>
                <a:schemeClr val="accent1">
                  <a:lumMod val="75000"/>
                </a:schemeClr>
              </a:solidFill>
            </a:endParaRPr>
          </a:p>
          <a:p>
            <a:r>
              <a:rPr lang="en-GB" sz="3200" dirty="0" smtClean="0">
                <a:solidFill>
                  <a:schemeClr val="accent1">
                    <a:lumMod val="75000"/>
                  </a:schemeClr>
                </a:solidFill>
              </a:rPr>
              <a:t>Direct quotations and paraphrasing</a:t>
            </a:r>
          </a:p>
          <a:p>
            <a:endParaRPr lang="en-GB" sz="3200" dirty="0" smtClean="0">
              <a:solidFill>
                <a:schemeClr val="accent1">
                  <a:lumMod val="75000"/>
                </a:schemeClr>
              </a:solidFill>
            </a:endParaRPr>
          </a:p>
          <a:p>
            <a:endParaRPr lang="en-GB" sz="3200" dirty="0">
              <a:solidFill>
                <a:schemeClr val="accent1">
                  <a:lumMod val="75000"/>
                </a:schemeClr>
              </a:solidFill>
            </a:endParaRPr>
          </a:p>
          <a:p>
            <a:endParaRPr lang="en-GB" sz="2400" dirty="0" smtClean="0">
              <a:solidFill>
                <a:schemeClr val="accent1">
                  <a:lumMod val="75000"/>
                </a:schemeClr>
              </a:solidFill>
              <a:latin typeface="+mn-lt"/>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971600" y="1985603"/>
            <a:ext cx="834035" cy="795325"/>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t="7131"/>
          <a:stretch>
            <a:fillRect/>
          </a:stretch>
        </p:blipFill>
        <p:spPr bwMode="auto">
          <a:xfrm>
            <a:off x="971600" y="2993715"/>
            <a:ext cx="834035" cy="795325"/>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817452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knowledge"/>
          <p:cNvSpPr>
            <a:spLocks noGrp="1"/>
          </p:cNvSpPr>
          <p:nvPr>
            <p:ph type="title"/>
          </p:nvPr>
        </p:nvSpPr>
        <p:spPr>
          <a:xfrm>
            <a:off x="457200" y="341784"/>
            <a:ext cx="8229600" cy="1143000"/>
          </a:xfrm>
        </p:spPr>
        <p:txBody>
          <a:bodyPr>
            <a:normAutofit fontScale="90000"/>
          </a:bodyPr>
          <a:lstStyle/>
          <a:p>
            <a:pPr algn="l"/>
            <a:r>
              <a:rPr lang="en-GB" dirty="0" smtClean="0"/>
              <a:t>Referencing is a way to </a:t>
            </a:r>
            <a:r>
              <a:rPr lang="en-GB" sz="4900" dirty="0" smtClean="0"/>
              <a:t>acknowledge </a:t>
            </a:r>
            <a:r>
              <a:rPr lang="en-GB" dirty="0" smtClean="0"/>
              <a:t>and </a:t>
            </a:r>
            <a:r>
              <a:rPr lang="en-GB" sz="6000" dirty="0" smtClean="0"/>
              <a:t>respect</a:t>
            </a:r>
            <a:r>
              <a:rPr lang="en-GB" dirty="0" smtClean="0"/>
              <a:t> other people’s ideas </a:t>
            </a:r>
          </a:p>
        </p:txBody>
      </p:sp>
      <p:pic>
        <p:nvPicPr>
          <p:cNvPr id="45061" name="Picture 5"/>
          <p:cNvPicPr>
            <a:picLocks noChangeAspect="1" noChangeArrowheads="1"/>
          </p:cNvPicPr>
          <p:nvPr/>
        </p:nvPicPr>
        <p:blipFill>
          <a:blip r:embed="rId4" cstate="print"/>
          <a:srcRect/>
          <a:stretch>
            <a:fillRect/>
          </a:stretch>
        </p:blipFill>
        <p:spPr bwMode="auto">
          <a:xfrm>
            <a:off x="1142976" y="1928802"/>
            <a:ext cx="6908074" cy="4929198"/>
          </a:xfrm>
          <a:prstGeom prst="rect">
            <a:avLst/>
          </a:prstGeom>
          <a:noFill/>
          <a:ln w="9525">
            <a:noFill/>
            <a:miter lim="800000"/>
            <a:headEnd/>
            <a:tailEnd/>
          </a:ln>
          <a:effectLst/>
        </p:spPr>
      </p:pic>
      <p:sp>
        <p:nvSpPr>
          <p:cNvPr id="8" name="Title 1"/>
          <p:cNvSpPr txBox="1">
            <a:spLocks/>
          </p:cNvSpPr>
          <p:nvPr/>
        </p:nvSpPr>
        <p:spPr>
          <a:xfrm>
            <a:off x="428596" y="214290"/>
            <a:ext cx="8229600" cy="1357322"/>
          </a:xfrm>
          <a:prstGeom prst="rect">
            <a:avLst/>
          </a:prstGeom>
        </p:spPr>
        <p:txBody>
          <a:bodyPr vert="horz" lIns="91440" tIns="45720" rIns="91440" bIns="45720" rtlCol="0" anchor="ctr">
            <a:normAutofit fontScale="97500"/>
          </a:bodyPr>
          <a:lstStyle/>
          <a:p>
            <a:r>
              <a:rPr lang="en-GB" sz="4800" dirty="0" smtClean="0"/>
              <a:t> </a:t>
            </a:r>
            <a:endParaRPr lang="en-GB" sz="6000" dirty="0"/>
          </a:p>
        </p:txBody>
      </p:sp>
    </p:spTree>
    <p:custDataLst>
      <p:tags r:id="rId1"/>
    </p:custDataLst>
    <p:extLst>
      <p:ext uri="{BB962C8B-B14F-4D97-AF65-F5344CB8AC3E}">
        <p14:creationId xmlns:p14="http://schemas.microsoft.com/office/powerpoint/2010/main" val="11435466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042988" y="1052513"/>
            <a:ext cx="3241675" cy="5616575"/>
          </a:xfrm>
          <a:prstGeom prst="roundRect">
            <a:avLst>
              <a:gd name="adj" fmla="val 7138"/>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7" name="Rounded Rectangle 16"/>
          <p:cNvSpPr/>
          <p:nvPr/>
        </p:nvSpPr>
        <p:spPr>
          <a:xfrm>
            <a:off x="4211638" y="1052513"/>
            <a:ext cx="4824412" cy="2592387"/>
          </a:xfrm>
          <a:prstGeom prst="roundRect">
            <a:avLst>
              <a:gd name="adj" fmla="val 4022"/>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18" name="Rounded Rectangle 17"/>
          <p:cNvSpPr/>
          <p:nvPr/>
        </p:nvSpPr>
        <p:spPr>
          <a:xfrm>
            <a:off x="4211638" y="3644900"/>
            <a:ext cx="4824412" cy="2160588"/>
          </a:xfrm>
          <a:prstGeom prst="roundRect">
            <a:avLst>
              <a:gd name="adj" fmla="val 3204"/>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0" name="Flowchart: Delay 19"/>
          <p:cNvSpPr/>
          <p:nvPr/>
        </p:nvSpPr>
        <p:spPr>
          <a:xfrm>
            <a:off x="4067175" y="1557338"/>
            <a:ext cx="504825" cy="647700"/>
          </a:xfrm>
          <a:prstGeom prst="flowChartDelay">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1" name="Flowchart: Delay 20"/>
          <p:cNvSpPr/>
          <p:nvPr/>
        </p:nvSpPr>
        <p:spPr>
          <a:xfrm rot="10800000">
            <a:off x="3779838" y="4941888"/>
            <a:ext cx="431800" cy="647700"/>
          </a:xfrm>
          <a:prstGeom prst="flowChartDelay">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055" name="Title 1"/>
          <p:cNvSpPr>
            <a:spLocks noGrp="1"/>
          </p:cNvSpPr>
          <p:nvPr>
            <p:ph type="title"/>
          </p:nvPr>
        </p:nvSpPr>
        <p:spPr>
          <a:xfrm>
            <a:off x="971550" y="260350"/>
            <a:ext cx="8101013" cy="865188"/>
          </a:xfrm>
        </p:spPr>
        <p:txBody>
          <a:bodyPr/>
          <a:lstStyle/>
          <a:p>
            <a:pPr eaLnBrk="1" hangingPunct="1"/>
            <a:r>
              <a:rPr lang="en-GB" altLang="en-US" sz="3600" b="1" dirty="0" smtClean="0">
                <a:solidFill>
                  <a:schemeClr val="tx2"/>
                </a:solidFill>
              </a:rPr>
              <a:t>Centre for Learning and Study Support</a:t>
            </a:r>
            <a:r>
              <a:rPr lang="en-GB" altLang="en-US" sz="2200" dirty="0" smtClean="0">
                <a:solidFill>
                  <a:schemeClr val="tx2"/>
                </a:solidFill>
              </a:rPr>
              <a:t/>
            </a:r>
            <a:br>
              <a:rPr lang="en-GB" altLang="en-US" sz="2200" dirty="0" smtClean="0">
                <a:solidFill>
                  <a:schemeClr val="tx2"/>
                </a:solidFill>
              </a:rPr>
            </a:br>
            <a:r>
              <a:rPr lang="en-GB" altLang="en-US" sz="2000" i="1" dirty="0" smtClean="0">
                <a:solidFill>
                  <a:schemeClr val="tx2"/>
                </a:solidFill>
              </a:rPr>
              <a:t>Enhancing academic practice, writing development and professional skills</a:t>
            </a:r>
            <a:r>
              <a:rPr lang="en-GB" altLang="en-US" sz="2200" dirty="0" smtClean="0">
                <a:solidFill>
                  <a:schemeClr val="tx2"/>
                </a:solidFill>
              </a:rPr>
              <a:t/>
            </a:r>
            <a:br>
              <a:rPr lang="en-GB" altLang="en-US" sz="2200" dirty="0" smtClean="0">
                <a:solidFill>
                  <a:schemeClr val="tx2"/>
                </a:solidFill>
              </a:rPr>
            </a:br>
            <a:endParaRPr lang="en-GB" altLang="en-US" sz="2400" dirty="0" smtClean="0">
              <a:solidFill>
                <a:schemeClr val="tx2"/>
              </a:solidFill>
            </a:endParaRPr>
          </a:p>
        </p:txBody>
      </p:sp>
      <p:grpSp>
        <p:nvGrpSpPr>
          <p:cNvPr id="2056" name="Group 6"/>
          <p:cNvGrpSpPr>
            <a:grpSpLocks/>
          </p:cNvGrpSpPr>
          <p:nvPr/>
        </p:nvGrpSpPr>
        <p:grpSpPr bwMode="auto">
          <a:xfrm>
            <a:off x="0" y="0"/>
            <a:ext cx="944563" cy="6858000"/>
            <a:chOff x="0" y="0"/>
            <a:chExt cx="944317" cy="6858000"/>
          </a:xfrm>
        </p:grpSpPr>
        <p:pic>
          <p:nvPicPr>
            <p:cNvPr id="2069" name="Picture 4" descr="CLaSS Bann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4317"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5" descr="CLaSS Banner.png"/>
            <p:cNvPicPr>
              <a:picLocks noChangeAspect="1"/>
            </p:cNvPicPr>
            <p:nvPr/>
          </p:nvPicPr>
          <p:blipFill>
            <a:blip r:embed="rId4">
              <a:extLst>
                <a:ext uri="{28A0092B-C50C-407E-A947-70E740481C1C}">
                  <a14:useLocalDpi xmlns:a14="http://schemas.microsoft.com/office/drawing/2010/main" val="0"/>
                </a:ext>
              </a:extLst>
            </a:blip>
            <a:srcRect t="54501"/>
            <a:stretch>
              <a:fillRect/>
            </a:stretch>
          </p:blipFill>
          <p:spPr bwMode="auto">
            <a:xfrm>
              <a:off x="0" y="1484784"/>
              <a:ext cx="944317"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7" name="Picture 5" descr="C:\Users\mryan\AppData\Local\Microsoft\Windows\Temporary Internet Files\Content.IE5\N4Q275UM\MP90044324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484313"/>
            <a:ext cx="15128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22095" t="20158" r="30974" b="8002"/>
          <a:stretch>
            <a:fillRect/>
          </a:stretch>
        </p:blipFill>
        <p:spPr bwMode="auto">
          <a:xfrm>
            <a:off x="4787900" y="3789363"/>
            <a:ext cx="10239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 descr="C:\Users\mryan\AppData\Local\Microsoft\Windows\Temporary Internet Files\Content.IE5\HIPSRK80\MP90043952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1557338"/>
            <a:ext cx="18716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Box 10"/>
          <p:cNvSpPr txBox="1">
            <a:spLocks noChangeArrowheads="1"/>
          </p:cNvSpPr>
          <p:nvPr/>
        </p:nvSpPr>
        <p:spPr bwMode="auto">
          <a:xfrm>
            <a:off x="1547813" y="1125538"/>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800" dirty="0">
                <a:solidFill>
                  <a:srgbClr val="1F497D"/>
                </a:solidFill>
              </a:rPr>
              <a:t>Tutorials and Drop-in</a:t>
            </a:r>
          </a:p>
        </p:txBody>
      </p:sp>
      <p:sp>
        <p:nvSpPr>
          <p:cNvPr id="2061" name="TextBox 11"/>
          <p:cNvSpPr txBox="1">
            <a:spLocks noChangeArrowheads="1"/>
          </p:cNvSpPr>
          <p:nvPr/>
        </p:nvSpPr>
        <p:spPr bwMode="auto">
          <a:xfrm>
            <a:off x="4932363" y="1125538"/>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solidFill>
                  <a:srgbClr val="1F497D"/>
                </a:solidFill>
              </a:rPr>
              <a:t>Workshops</a:t>
            </a:r>
          </a:p>
        </p:txBody>
      </p:sp>
      <p:sp>
        <p:nvSpPr>
          <p:cNvPr id="2062" name="TextBox 12"/>
          <p:cNvSpPr txBox="1">
            <a:spLocks noChangeArrowheads="1"/>
          </p:cNvSpPr>
          <p:nvPr/>
        </p:nvSpPr>
        <p:spPr bwMode="auto">
          <a:xfrm>
            <a:off x="5940425" y="3860800"/>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solidFill>
                  <a:srgbClr val="1F497D"/>
                </a:solidFill>
              </a:rPr>
              <a:t>Guides</a:t>
            </a:r>
          </a:p>
        </p:txBody>
      </p:sp>
      <p:sp>
        <p:nvSpPr>
          <p:cNvPr id="2063" name="TextBox 12"/>
          <p:cNvSpPr txBox="1">
            <a:spLocks noChangeArrowheads="1"/>
          </p:cNvSpPr>
          <p:nvPr/>
        </p:nvSpPr>
        <p:spPr bwMode="auto">
          <a:xfrm>
            <a:off x="1116013" y="3673475"/>
            <a:ext cx="2808287"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n-GB" altLang="en-US" sz="1200" dirty="0">
                <a:solidFill>
                  <a:srgbClr val="1F497D"/>
                </a:solidFill>
              </a:rPr>
              <a:t>Book a 30 minute one-to-one appointment to discuss any aspect of your study or work: visit the Library “What’s on?” page to book.</a:t>
            </a:r>
          </a:p>
          <a:p>
            <a:pPr eaLnBrk="1" hangingPunct="1">
              <a:lnSpc>
                <a:spcPct val="150000"/>
              </a:lnSpc>
              <a:spcBef>
                <a:spcPct val="0"/>
              </a:spcBef>
              <a:buFontTx/>
              <a:buNone/>
            </a:pPr>
            <a:endParaRPr lang="en-GB" altLang="en-US" sz="900" dirty="0">
              <a:solidFill>
                <a:srgbClr val="1F497D"/>
              </a:solidFill>
            </a:endParaRPr>
          </a:p>
          <a:p>
            <a:pPr algn="ctr" eaLnBrk="1" hangingPunct="1">
              <a:lnSpc>
                <a:spcPct val="150000"/>
              </a:lnSpc>
              <a:spcBef>
                <a:spcPct val="0"/>
              </a:spcBef>
              <a:buFontTx/>
              <a:buNone/>
            </a:pPr>
            <a:r>
              <a:rPr lang="en-GB" altLang="en-US" sz="1200" dirty="0">
                <a:solidFill>
                  <a:srgbClr val="1F497D"/>
                </a:solidFill>
              </a:rPr>
              <a:t>Just a quick question? Drop in every </a:t>
            </a:r>
            <a:r>
              <a:rPr lang="en-GB" altLang="en-US" sz="1200" b="1" dirty="0">
                <a:solidFill>
                  <a:srgbClr val="1F497D"/>
                </a:solidFill>
              </a:rPr>
              <a:t>Monday, Wednesday, Friday, 2-3pm, Tuesday and Thursday 5-6pm in the LDZ Kimberlin library </a:t>
            </a:r>
            <a:r>
              <a:rPr lang="en-GB" altLang="en-US" sz="1200" dirty="0">
                <a:solidFill>
                  <a:srgbClr val="1F497D"/>
                </a:solidFill>
              </a:rPr>
              <a:t>where CLaSS will be waiting to answer your question!</a:t>
            </a:r>
          </a:p>
        </p:txBody>
      </p:sp>
      <p:sp>
        <p:nvSpPr>
          <p:cNvPr id="2064" name="TextBox 13"/>
          <p:cNvSpPr txBox="1">
            <a:spLocks noChangeArrowheads="1"/>
          </p:cNvSpPr>
          <p:nvPr/>
        </p:nvSpPr>
        <p:spPr bwMode="auto">
          <a:xfrm>
            <a:off x="4427538" y="1557338"/>
            <a:ext cx="27368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n-GB" altLang="en-US" sz="1200" dirty="0">
                <a:solidFill>
                  <a:srgbClr val="1F497D"/>
                </a:solidFill>
              </a:rPr>
              <a:t>Workshops run every two weeks: Keep an eye out on blackboard and MyDMU to see our upcoming sessions</a:t>
            </a:r>
          </a:p>
          <a:p>
            <a:pPr eaLnBrk="1" hangingPunct="1">
              <a:lnSpc>
                <a:spcPct val="150000"/>
              </a:lnSpc>
              <a:spcBef>
                <a:spcPct val="0"/>
              </a:spcBef>
              <a:buFontTx/>
              <a:buNone/>
            </a:pPr>
            <a:endParaRPr lang="en-GB" altLang="en-US" sz="800" dirty="0">
              <a:solidFill>
                <a:srgbClr val="1F497D"/>
              </a:solidFill>
            </a:endParaRPr>
          </a:p>
          <a:p>
            <a:pPr algn="ctr" eaLnBrk="1" hangingPunct="1">
              <a:lnSpc>
                <a:spcPct val="150000"/>
              </a:lnSpc>
              <a:spcBef>
                <a:spcPct val="0"/>
              </a:spcBef>
              <a:buFontTx/>
              <a:buNone/>
            </a:pPr>
            <a:r>
              <a:rPr lang="en-GB" altLang="en-US" sz="1200" dirty="0">
                <a:solidFill>
                  <a:srgbClr val="1F497D"/>
                </a:solidFill>
              </a:rPr>
              <a:t>To sign up go the library what’s on page: </a:t>
            </a:r>
            <a:r>
              <a:rPr lang="en-GB" altLang="en-US" sz="1200" dirty="0">
                <a:solidFill>
                  <a:srgbClr val="1F497D"/>
                </a:solidFill>
                <a:hlinkClick r:id="rId8"/>
              </a:rPr>
              <a:t>www.library.dmu.ac.uk/Home/Calendar</a:t>
            </a:r>
            <a:r>
              <a:rPr lang="en-GB" altLang="en-US" sz="1200" dirty="0">
                <a:solidFill>
                  <a:srgbClr val="1F497D"/>
                </a:solidFill>
              </a:rPr>
              <a:t> </a:t>
            </a:r>
          </a:p>
          <a:p>
            <a:pPr eaLnBrk="1" hangingPunct="1">
              <a:lnSpc>
                <a:spcPct val="150000"/>
              </a:lnSpc>
              <a:spcBef>
                <a:spcPct val="0"/>
              </a:spcBef>
              <a:buFontTx/>
              <a:buNone/>
            </a:pPr>
            <a:endParaRPr lang="en-GB" altLang="en-US" sz="1200" dirty="0">
              <a:solidFill>
                <a:srgbClr val="1F497D"/>
              </a:solidFill>
            </a:endParaRPr>
          </a:p>
        </p:txBody>
      </p:sp>
      <p:sp>
        <p:nvSpPr>
          <p:cNvPr id="2065" name="TextBox 14"/>
          <p:cNvSpPr txBox="1">
            <a:spLocks noChangeArrowheads="1"/>
          </p:cNvSpPr>
          <p:nvPr/>
        </p:nvSpPr>
        <p:spPr bwMode="auto">
          <a:xfrm>
            <a:off x="5867400" y="4221163"/>
            <a:ext cx="27368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n-GB" altLang="en-US" sz="1200" dirty="0">
                <a:solidFill>
                  <a:srgbClr val="1F497D"/>
                </a:solidFill>
              </a:rPr>
              <a:t>To view our online resources go to: </a:t>
            </a:r>
            <a:r>
              <a:rPr lang="en-GB" altLang="en-US" sz="1200" dirty="0">
                <a:solidFill>
                  <a:srgbClr val="1F497D"/>
                </a:solidFill>
                <a:hlinkClick r:id="rId9"/>
              </a:rPr>
              <a:t>www.library.dmu.ac.uk/link/CLASS</a:t>
            </a:r>
            <a:r>
              <a:rPr lang="en-GB" altLang="en-US" sz="1200" dirty="0">
                <a:solidFill>
                  <a:srgbClr val="1F497D"/>
                </a:solidFill>
              </a:rPr>
              <a:t> </a:t>
            </a:r>
          </a:p>
        </p:txBody>
      </p:sp>
      <p:sp>
        <p:nvSpPr>
          <p:cNvPr id="22" name="Rounded Rectangle 21"/>
          <p:cNvSpPr/>
          <p:nvPr/>
        </p:nvSpPr>
        <p:spPr>
          <a:xfrm>
            <a:off x="4211638" y="5805488"/>
            <a:ext cx="4824412" cy="863600"/>
          </a:xfrm>
          <a:prstGeom prst="roundRect">
            <a:avLst>
              <a:gd name="adj" fmla="val 4402"/>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3" name="Flowchart: Delay 22"/>
          <p:cNvSpPr/>
          <p:nvPr/>
        </p:nvSpPr>
        <p:spPr>
          <a:xfrm rot="16200000">
            <a:off x="7056438" y="5265738"/>
            <a:ext cx="431800" cy="647700"/>
          </a:xfrm>
          <a:prstGeom prst="flowChartDelay">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2068" name="TextBox 23"/>
          <p:cNvSpPr txBox="1">
            <a:spLocks noChangeArrowheads="1"/>
          </p:cNvSpPr>
          <p:nvPr/>
        </p:nvSpPr>
        <p:spPr bwMode="auto">
          <a:xfrm>
            <a:off x="4284663" y="5876925"/>
            <a:ext cx="46085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en-GB" altLang="en-US" sz="1400" b="1" dirty="0">
                <a:solidFill>
                  <a:srgbClr val="1F497D"/>
                </a:solidFill>
              </a:rPr>
              <a:t>To help fit the pieces of your study together visit: </a:t>
            </a:r>
            <a:r>
              <a:rPr lang="en-GB" altLang="en-US" sz="1400" b="1" dirty="0">
                <a:solidFill>
                  <a:srgbClr val="1F497D"/>
                </a:solidFill>
                <a:hlinkClick r:id="rId9"/>
              </a:rPr>
              <a:t>www.library.dmu.ac.uk/link/CLASS</a:t>
            </a:r>
            <a:r>
              <a:rPr lang="en-GB" altLang="en-US" sz="1400" b="1" dirty="0">
                <a:solidFill>
                  <a:srgbClr val="1F497D"/>
                </a:solidFill>
              </a:rPr>
              <a:t> </a:t>
            </a:r>
          </a:p>
        </p:txBody>
      </p:sp>
    </p:spTree>
    <p:extLst>
      <p:ext uri="{BB962C8B-B14F-4D97-AF65-F5344CB8AC3E}">
        <p14:creationId xmlns:p14="http://schemas.microsoft.com/office/powerpoint/2010/main" val="16133670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Referencing </a:t>
            </a:r>
            <a:r>
              <a:rPr lang="en-GB" sz="3600" dirty="0" smtClean="0"/>
              <a:t>supports</a:t>
            </a:r>
            <a:r>
              <a:rPr lang="en-GB" dirty="0" smtClean="0"/>
              <a:t> </a:t>
            </a:r>
            <a:r>
              <a:rPr lang="en-GB" sz="3600" dirty="0" smtClean="0"/>
              <a:t>the collective </a:t>
            </a:r>
            <a:r>
              <a:rPr lang="en-GB" dirty="0" smtClean="0"/>
              <a:t>construction </a:t>
            </a:r>
            <a:r>
              <a:rPr lang="en-GB" sz="3600" dirty="0" smtClean="0"/>
              <a:t>of</a:t>
            </a:r>
            <a:r>
              <a:rPr lang="en-GB" dirty="0" smtClean="0"/>
              <a:t> academic knowledge</a:t>
            </a:r>
            <a:endParaRPr lang="en-GB" dirty="0"/>
          </a:p>
        </p:txBody>
      </p:sp>
      <p:pic>
        <p:nvPicPr>
          <p:cNvPr id="91138" name="Picture 2" descr="http://farm3.staticflickr.com/2069/2111672366_a99d0472a7.jpg"/>
          <p:cNvPicPr>
            <a:picLocks noChangeAspect="1" noChangeArrowheads="1"/>
          </p:cNvPicPr>
          <p:nvPr/>
        </p:nvPicPr>
        <p:blipFill>
          <a:blip r:embed="rId3" cstate="print"/>
          <a:srcRect/>
          <a:stretch>
            <a:fillRect/>
          </a:stretch>
        </p:blipFill>
        <p:spPr bwMode="auto">
          <a:xfrm>
            <a:off x="1835696" y="1556792"/>
            <a:ext cx="4968552" cy="4968552"/>
          </a:xfrm>
          <a:prstGeom prst="rect">
            <a:avLst/>
          </a:prstGeom>
          <a:noFill/>
        </p:spPr>
      </p:pic>
    </p:spTree>
    <p:extLst>
      <p:ext uri="{BB962C8B-B14F-4D97-AF65-F5344CB8AC3E}">
        <p14:creationId xmlns:p14="http://schemas.microsoft.com/office/powerpoint/2010/main" val="27871834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fontScale="90000"/>
          </a:bodyPr>
          <a:lstStyle/>
          <a:p>
            <a:pPr algn="l"/>
            <a:r>
              <a:rPr lang="en-GB" dirty="0" smtClean="0"/>
              <a:t>Enables readers to see what </a:t>
            </a:r>
            <a:r>
              <a:rPr lang="en-GB" sz="6000" dirty="0" smtClean="0"/>
              <a:t>sources</a:t>
            </a:r>
            <a:r>
              <a:rPr lang="en-GB" dirty="0" smtClean="0"/>
              <a:t> you have used – so they can be </a:t>
            </a:r>
            <a:r>
              <a:rPr lang="en-GB" u="sng" dirty="0" smtClean="0"/>
              <a:t>traced</a:t>
            </a:r>
            <a:r>
              <a:rPr lang="en-GB" dirty="0" smtClean="0"/>
              <a:t/>
            </a:r>
            <a:br>
              <a:rPr lang="en-GB" dirty="0" smtClean="0"/>
            </a:br>
            <a:endParaRPr lang="en-GB" dirty="0"/>
          </a:p>
        </p:txBody>
      </p:sp>
      <p:pic>
        <p:nvPicPr>
          <p:cNvPr id="4" name="Picture 3" descr="compass.JPG"/>
          <p:cNvPicPr>
            <a:picLocks noChangeAspect="1"/>
          </p:cNvPicPr>
          <p:nvPr/>
        </p:nvPicPr>
        <p:blipFill>
          <a:blip r:embed="rId3" cstate="print"/>
          <a:stretch>
            <a:fillRect/>
          </a:stretch>
        </p:blipFill>
        <p:spPr>
          <a:xfrm>
            <a:off x="1115616" y="1924974"/>
            <a:ext cx="6912768" cy="4600370"/>
          </a:xfrm>
          <a:prstGeom prst="rect">
            <a:avLst/>
          </a:prstGeom>
        </p:spPr>
      </p:pic>
    </p:spTree>
    <p:custDataLst>
      <p:tags r:id="rId1"/>
    </p:custDataLst>
    <p:extLst>
      <p:ext uri="{BB962C8B-B14F-4D97-AF65-F5344CB8AC3E}">
        <p14:creationId xmlns:p14="http://schemas.microsoft.com/office/powerpoint/2010/main" val="371993589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pPr lvl="0" algn="l">
              <a:defRPr/>
            </a:pPr>
            <a:r>
              <a:rPr lang="en-GB" dirty="0" smtClean="0"/>
              <a:t>Shows your ability to </a:t>
            </a:r>
            <a:r>
              <a:rPr lang="en-GB" sz="6000" dirty="0" smtClean="0"/>
              <a:t>select</a:t>
            </a:r>
            <a:r>
              <a:rPr lang="en-GB" sz="4800" dirty="0" smtClean="0"/>
              <a:t> </a:t>
            </a:r>
            <a:r>
              <a:rPr lang="en-GB" sz="5400" dirty="0" smtClean="0"/>
              <a:t>evidence</a:t>
            </a:r>
            <a:r>
              <a:rPr lang="en-GB" sz="4800" dirty="0" smtClean="0"/>
              <a:t> </a:t>
            </a:r>
            <a:r>
              <a:rPr lang="en-GB" dirty="0" smtClean="0"/>
              <a:t>to support your </a:t>
            </a:r>
            <a:br>
              <a:rPr lang="en-GB" dirty="0" smtClean="0"/>
            </a:br>
            <a:r>
              <a:rPr lang="en-GB" dirty="0" smtClean="0"/>
              <a:t>argument </a:t>
            </a:r>
            <a:br>
              <a:rPr lang="en-GB" dirty="0" smtClean="0"/>
            </a:br>
            <a:endParaRPr lang="en-GB" dirty="0"/>
          </a:p>
        </p:txBody>
      </p:sp>
      <p:pic>
        <p:nvPicPr>
          <p:cNvPr id="1026" name="Picture 2" descr="http://farm4.static.flickr.com/3550/3787116067_02949aba35_z.jpg"/>
          <p:cNvPicPr>
            <a:picLocks noChangeAspect="1" noChangeArrowheads="1"/>
          </p:cNvPicPr>
          <p:nvPr/>
        </p:nvPicPr>
        <p:blipFill>
          <a:blip r:embed="rId4" cstate="print"/>
          <a:srcRect/>
          <a:stretch>
            <a:fillRect/>
          </a:stretch>
        </p:blipFill>
        <p:spPr bwMode="auto">
          <a:xfrm>
            <a:off x="1351831" y="2348881"/>
            <a:ext cx="6460529" cy="4320480"/>
          </a:xfrm>
          <a:prstGeom prst="rect">
            <a:avLst/>
          </a:prstGeom>
          <a:noFill/>
        </p:spPr>
      </p:pic>
    </p:spTree>
    <p:custDataLst>
      <p:tags r:id="rId1"/>
    </p:custDataLst>
    <p:extLst>
      <p:ext uri="{BB962C8B-B14F-4D97-AF65-F5344CB8AC3E}">
        <p14:creationId xmlns:p14="http://schemas.microsoft.com/office/powerpoint/2010/main" val="150701859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8"/>
            <a:ext cx="8229600" cy="1143000"/>
          </a:xfrm>
        </p:spPr>
        <p:txBody>
          <a:bodyPr>
            <a:normAutofit fontScale="90000"/>
          </a:bodyPr>
          <a:lstStyle/>
          <a:p>
            <a:pPr algn="l"/>
            <a:r>
              <a:rPr lang="en-GB" dirty="0" smtClean="0"/>
              <a:t>Gives </a:t>
            </a:r>
            <a:r>
              <a:rPr lang="en-GB" sz="5300" dirty="0" smtClean="0"/>
              <a:t>weight</a:t>
            </a:r>
            <a:r>
              <a:rPr lang="en-GB" dirty="0" smtClean="0"/>
              <a:t> and </a:t>
            </a:r>
            <a:r>
              <a:rPr lang="en-GB" sz="6700" dirty="0" smtClean="0"/>
              <a:t>authority</a:t>
            </a:r>
            <a:r>
              <a:rPr lang="en-GB" dirty="0" smtClean="0"/>
              <a:t> to your research</a:t>
            </a:r>
            <a:br>
              <a:rPr lang="en-GB" dirty="0" smtClean="0"/>
            </a:br>
            <a:endParaRPr lang="en-GB" dirty="0"/>
          </a:p>
        </p:txBody>
      </p:sp>
      <p:pic>
        <p:nvPicPr>
          <p:cNvPr id="1026" name="Picture 2" descr="http://farm4.staticflickr.com/3235/5858401632_a260d80ab8.jpg"/>
          <p:cNvPicPr>
            <a:picLocks noChangeAspect="1" noChangeArrowheads="1"/>
          </p:cNvPicPr>
          <p:nvPr/>
        </p:nvPicPr>
        <p:blipFill>
          <a:blip r:embed="rId4" cstate="print"/>
          <a:srcRect/>
          <a:stretch>
            <a:fillRect/>
          </a:stretch>
        </p:blipFill>
        <p:spPr bwMode="auto">
          <a:xfrm>
            <a:off x="1289635" y="2000240"/>
            <a:ext cx="6450717" cy="4309079"/>
          </a:xfrm>
          <a:prstGeom prst="rect">
            <a:avLst/>
          </a:prstGeom>
          <a:noFill/>
        </p:spPr>
      </p:pic>
    </p:spTree>
    <p:custDataLst>
      <p:tags r:id="rId1"/>
    </p:custDataLst>
    <p:extLst>
      <p:ext uri="{BB962C8B-B14F-4D97-AF65-F5344CB8AC3E}">
        <p14:creationId xmlns:p14="http://schemas.microsoft.com/office/powerpoint/2010/main" val="169919838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Referencing can help measure your </a:t>
            </a:r>
            <a:r>
              <a:rPr lang="en-GB" sz="6000" dirty="0" smtClean="0"/>
              <a:t>progress</a:t>
            </a:r>
            <a:r>
              <a:rPr lang="en-GB" dirty="0" smtClean="0"/>
              <a:t> on the  scholarship ladder</a:t>
            </a:r>
            <a:endParaRPr lang="en-GB" dirty="0"/>
          </a:p>
        </p:txBody>
      </p:sp>
      <p:pic>
        <p:nvPicPr>
          <p:cNvPr id="4" name="Picture 2" descr="Un piccolo passo... / One small step... by aldoaldoz."/>
          <p:cNvPicPr>
            <a:picLocks noGrp="1" noChangeAspect="1" noChangeArrowheads="1"/>
          </p:cNvPicPr>
          <p:nvPr>
            <p:ph idx="1"/>
          </p:nvPr>
        </p:nvPicPr>
        <p:blipFill>
          <a:blip r:embed="rId4" cstate="print"/>
          <a:srcRect/>
          <a:stretch>
            <a:fillRect/>
          </a:stretch>
        </p:blipFill>
        <p:spPr bwMode="auto">
          <a:xfrm>
            <a:off x="2714898" y="1714489"/>
            <a:ext cx="3729309" cy="4933728"/>
          </a:xfrm>
          <a:prstGeom prst="rect">
            <a:avLst/>
          </a:prstGeom>
          <a:noFill/>
        </p:spPr>
      </p:pic>
    </p:spTree>
    <p:custDataLst>
      <p:tags r:id="rId1"/>
    </p:custDataLst>
    <p:extLst>
      <p:ext uri="{BB962C8B-B14F-4D97-AF65-F5344CB8AC3E}">
        <p14:creationId xmlns:p14="http://schemas.microsoft.com/office/powerpoint/2010/main" val="2167468658"/>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1853</Words>
  <Application>Microsoft Office PowerPoint</Application>
  <PresentationFormat>On-screen Show (4:3)</PresentationFormat>
  <Paragraphs>239</Paragraphs>
  <Slides>40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Calibri</vt:lpstr>
      <vt:lpstr>Segoe Print</vt:lpstr>
      <vt:lpstr>Wingdings</vt:lpstr>
      <vt:lpstr>1_Office Theme</vt:lpstr>
      <vt:lpstr>Referencing for Academic Success IMAT1610  </vt:lpstr>
      <vt:lpstr>In this session we will think about …</vt:lpstr>
      <vt:lpstr>What do we mean by referencing? Why do we reference?</vt:lpstr>
      <vt:lpstr>Referencing is a way to acknowledge and respect other people’s ideas </vt:lpstr>
      <vt:lpstr>Referencing supports the collective construction of academic knowledge</vt:lpstr>
      <vt:lpstr>Enables readers to see what sources you have used – so they can be traced </vt:lpstr>
      <vt:lpstr>Shows your ability to select evidence to support your  argument  </vt:lpstr>
      <vt:lpstr>Gives weight and authority to your research </vt:lpstr>
      <vt:lpstr>Referencing can help measure your progress on the  scholarship ladder</vt:lpstr>
      <vt:lpstr>Avoids plagiarism</vt:lpstr>
      <vt:lpstr>PowerPoint Presentation</vt:lpstr>
      <vt:lpstr>The anatomy of a reference</vt:lpstr>
      <vt:lpstr>The anatomy of a reference</vt:lpstr>
      <vt:lpstr>Harvard Sample Reference List</vt:lpstr>
      <vt:lpstr>5 steps to good referencing</vt:lpstr>
      <vt:lpstr>What to write in a reference list</vt:lpstr>
      <vt:lpstr>PowerPoint Presentation</vt:lpstr>
      <vt:lpstr>Activity  1</vt:lpstr>
      <vt:lpstr>Task: Identify good and bad practice</vt:lpstr>
      <vt:lpstr>Example 1</vt:lpstr>
      <vt:lpstr>Example 2</vt:lpstr>
      <vt:lpstr>Example 3</vt:lpstr>
      <vt:lpstr>Example 4</vt:lpstr>
      <vt:lpstr>Example 5</vt:lpstr>
      <vt:lpstr>At a glance: using evidence in your writing</vt:lpstr>
      <vt:lpstr>Direct quotation</vt:lpstr>
      <vt:lpstr>Using direct quotations</vt:lpstr>
      <vt:lpstr>Block quotes/evidence from qualitative research</vt:lpstr>
      <vt:lpstr>Stop and Think</vt:lpstr>
      <vt:lpstr>Paraphrasing</vt:lpstr>
      <vt:lpstr>Issues with poor paraphrasing</vt:lpstr>
      <vt:lpstr>A paraphrasing example</vt:lpstr>
      <vt:lpstr>PowerPoint Presentation</vt:lpstr>
      <vt:lpstr>Paraphrasing</vt:lpstr>
      <vt:lpstr>At a glance: using evidence in your writing</vt:lpstr>
      <vt:lpstr>Critical questions</vt:lpstr>
      <vt:lpstr>Extract 1</vt:lpstr>
      <vt:lpstr>Extract 2</vt:lpstr>
      <vt:lpstr>In this session we will think about …</vt:lpstr>
      <vt:lpstr>Centre for Learning and Study Support Enhancing academic practice, writing development and professional skills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critically at Level 6 and Level 7</dc:title>
  <dc:creator>Melanie Petch</dc:creator>
  <cp:lastModifiedBy>Marta Ulanicka</cp:lastModifiedBy>
  <cp:revision>134</cp:revision>
  <cp:lastPrinted>2019-03-18T10:50:33Z</cp:lastPrinted>
  <dcterms:created xsi:type="dcterms:W3CDTF">2015-09-27T16:25:05Z</dcterms:created>
  <dcterms:modified xsi:type="dcterms:W3CDTF">2019-03-18T11:33:48Z</dcterms:modified>
</cp:coreProperties>
</file>